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7"/>
  </p:notesMasterIdLst>
  <p:sldIdLst>
    <p:sldId id="292" r:id="rId2"/>
    <p:sldId id="293" r:id="rId3"/>
    <p:sldId id="294" r:id="rId4"/>
    <p:sldId id="295" r:id="rId5"/>
    <p:sldId id="289" r:id="rId6"/>
    <p:sldId id="290" r:id="rId7"/>
    <p:sldId id="291" r:id="rId8"/>
    <p:sldId id="287" r:id="rId9"/>
    <p:sldId id="288" r:id="rId10"/>
    <p:sldId id="256" r:id="rId11"/>
    <p:sldId id="257" r:id="rId12"/>
    <p:sldId id="258" r:id="rId13"/>
    <p:sldId id="259" r:id="rId14"/>
    <p:sldId id="27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8" r:id="rId33"/>
    <p:sldId id="280" r:id="rId34"/>
    <p:sldId id="281" r:id="rId35"/>
    <p:sldId id="282" r:id="rId36"/>
    <p:sldId id="283" r:id="rId37"/>
    <p:sldId id="284" r:id="rId38"/>
    <p:sldId id="285" r:id="rId39"/>
    <p:sldId id="286" r:id="rId40"/>
    <p:sldId id="298" r:id="rId41"/>
    <p:sldId id="299" r:id="rId42"/>
    <p:sldId id="296" r:id="rId43"/>
    <p:sldId id="297" r:id="rId44"/>
    <p:sldId id="300" r:id="rId45"/>
    <p:sldId id="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71" autoAdjust="0"/>
    <p:restoredTop sz="94660"/>
  </p:normalViewPr>
  <p:slideViewPr>
    <p:cSldViewPr snapToGrid="0">
      <p:cViewPr varScale="1">
        <p:scale>
          <a:sx n="89" d="100"/>
          <a:sy n="89" d="100"/>
        </p:scale>
        <p:origin x="38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916963-1FEA-4FE3-B278-418CA14399CF}" type="datetimeFigureOut">
              <a:rPr lang="en-IN" smtClean="0"/>
              <a:t>10-08-2020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10C39-3FA4-4FAB-AEE7-CF54749A41F6}" type="slidenum">
              <a:rPr lang="en-IN" smtClean="0"/>
              <a:t>‹#›</a:t>
            </a:fld>
            <a:endParaRPr lang="en-IN"/>
          </a:p>
        </p:txBody>
      </p:sp>
    </p:spTree>
    <p:extLst>
      <p:ext uri="{BB962C8B-B14F-4D97-AF65-F5344CB8AC3E}">
        <p14:creationId xmlns:p14="http://schemas.microsoft.com/office/powerpoint/2010/main" val="1029137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5F10C39-3FA4-4FAB-AEE7-CF54749A41F6}" type="slidenum">
              <a:rPr lang="en-IN" smtClean="0"/>
              <a:t>3</a:t>
            </a:fld>
            <a:endParaRPr lang="en-IN"/>
          </a:p>
        </p:txBody>
      </p:sp>
    </p:spTree>
    <p:extLst>
      <p:ext uri="{BB962C8B-B14F-4D97-AF65-F5344CB8AC3E}">
        <p14:creationId xmlns:p14="http://schemas.microsoft.com/office/powerpoint/2010/main" val="3474756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5F10C39-3FA4-4FAB-AEE7-CF54749A41F6}" type="slidenum">
              <a:rPr lang="en-IN" smtClean="0"/>
              <a:t>20</a:t>
            </a:fld>
            <a:endParaRPr lang="en-IN"/>
          </a:p>
        </p:txBody>
      </p:sp>
    </p:spTree>
    <p:extLst>
      <p:ext uri="{BB962C8B-B14F-4D97-AF65-F5344CB8AC3E}">
        <p14:creationId xmlns:p14="http://schemas.microsoft.com/office/powerpoint/2010/main" val="2328426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419B1C7-0E37-4D2A-AF8D-60A030D6C75F}" type="datetime1">
              <a:rPr lang="en-IN" smtClean="0"/>
              <a:t>10-08-2020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05B0D5-481F-4354-BFA9-94780AF0A548}" type="slidenum">
              <a:rPr lang="en-IN" smtClean="0"/>
              <a:t>‹#›</a:t>
            </a:fld>
            <a:endParaRPr lang="en-IN"/>
          </a:p>
        </p:txBody>
      </p:sp>
    </p:spTree>
    <p:extLst>
      <p:ext uri="{BB962C8B-B14F-4D97-AF65-F5344CB8AC3E}">
        <p14:creationId xmlns:p14="http://schemas.microsoft.com/office/powerpoint/2010/main" val="91462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1E3709-0512-49C0-A685-FFB998C794AC}" type="datetime1">
              <a:rPr lang="en-IN" smtClean="0"/>
              <a:t>10-08-2020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05B0D5-481F-4354-BFA9-94780AF0A548}" type="slidenum">
              <a:rPr lang="en-IN" smtClean="0"/>
              <a:t>‹#›</a:t>
            </a:fld>
            <a:endParaRPr lang="en-IN"/>
          </a:p>
        </p:txBody>
      </p:sp>
    </p:spTree>
    <p:extLst>
      <p:ext uri="{BB962C8B-B14F-4D97-AF65-F5344CB8AC3E}">
        <p14:creationId xmlns:p14="http://schemas.microsoft.com/office/powerpoint/2010/main" val="2476175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4C04CC-9E62-446B-952E-9A7D14E5E000}" type="datetime1">
              <a:rPr lang="en-IN" smtClean="0"/>
              <a:t>10-08-2020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05B0D5-481F-4354-BFA9-94780AF0A548}" type="slidenum">
              <a:rPr lang="en-IN" smtClean="0"/>
              <a:t>‹#›</a:t>
            </a:fld>
            <a:endParaRPr lang="en-IN"/>
          </a:p>
        </p:txBody>
      </p:sp>
    </p:spTree>
    <p:extLst>
      <p:ext uri="{BB962C8B-B14F-4D97-AF65-F5344CB8AC3E}">
        <p14:creationId xmlns:p14="http://schemas.microsoft.com/office/powerpoint/2010/main" val="1272833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ED0087-9A7C-453F-A512-055E144BA2C7}" type="datetime1">
              <a:rPr lang="en-IN" smtClean="0"/>
              <a:t>10-08-2020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05B0D5-481F-4354-BFA9-94780AF0A548}" type="slidenum">
              <a:rPr lang="en-IN" smtClean="0"/>
              <a:t>‹#›</a:t>
            </a:fld>
            <a:endParaRPr lang="en-IN"/>
          </a:p>
        </p:txBody>
      </p:sp>
    </p:spTree>
    <p:extLst>
      <p:ext uri="{BB962C8B-B14F-4D97-AF65-F5344CB8AC3E}">
        <p14:creationId xmlns:p14="http://schemas.microsoft.com/office/powerpoint/2010/main" val="1363105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0EDC75-EB51-422D-83F0-FBAA67315C75}" type="datetime1">
              <a:rPr lang="en-IN" smtClean="0"/>
              <a:t>10-08-2020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705B0D5-481F-4354-BFA9-94780AF0A548}" type="slidenum">
              <a:rPr lang="en-IN" smtClean="0"/>
              <a:t>‹#›</a:t>
            </a:fld>
            <a:endParaRPr lang="en-IN"/>
          </a:p>
        </p:txBody>
      </p:sp>
    </p:spTree>
    <p:extLst>
      <p:ext uri="{BB962C8B-B14F-4D97-AF65-F5344CB8AC3E}">
        <p14:creationId xmlns:p14="http://schemas.microsoft.com/office/powerpoint/2010/main" val="7668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5EE720-BA1D-477A-BBD8-E8AEC9BAA371}" type="datetime1">
              <a:rPr lang="en-IN" smtClean="0"/>
              <a:t>10-08-2020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05B0D5-481F-4354-BFA9-94780AF0A548}" type="slidenum">
              <a:rPr lang="en-IN" smtClean="0"/>
              <a:t>‹#›</a:t>
            </a:fld>
            <a:endParaRPr lang="en-IN"/>
          </a:p>
        </p:txBody>
      </p:sp>
    </p:spTree>
    <p:extLst>
      <p:ext uri="{BB962C8B-B14F-4D97-AF65-F5344CB8AC3E}">
        <p14:creationId xmlns:p14="http://schemas.microsoft.com/office/powerpoint/2010/main" val="3062179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6A6353-A42F-4D9E-B683-62AB7AE66AA0}" type="datetime1">
              <a:rPr lang="en-IN" smtClean="0"/>
              <a:t>10-08-2020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705B0D5-481F-4354-BFA9-94780AF0A548}" type="slidenum">
              <a:rPr lang="en-IN" smtClean="0"/>
              <a:t>‹#›</a:t>
            </a:fld>
            <a:endParaRPr lang="en-IN"/>
          </a:p>
        </p:txBody>
      </p:sp>
    </p:spTree>
    <p:extLst>
      <p:ext uri="{BB962C8B-B14F-4D97-AF65-F5344CB8AC3E}">
        <p14:creationId xmlns:p14="http://schemas.microsoft.com/office/powerpoint/2010/main" val="302920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D1C79EA-FE2C-43F4-A20B-FE6DB7BAE1E9}" type="datetime1">
              <a:rPr lang="en-IN" smtClean="0"/>
              <a:t>10-08-2020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705B0D5-481F-4354-BFA9-94780AF0A548}" type="slidenum">
              <a:rPr lang="en-IN" smtClean="0"/>
              <a:t>‹#›</a:t>
            </a:fld>
            <a:endParaRPr lang="en-IN"/>
          </a:p>
        </p:txBody>
      </p:sp>
    </p:spTree>
    <p:extLst>
      <p:ext uri="{BB962C8B-B14F-4D97-AF65-F5344CB8AC3E}">
        <p14:creationId xmlns:p14="http://schemas.microsoft.com/office/powerpoint/2010/main" val="336599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1A6BC-931D-4FFB-883F-F6E38F97D142}" type="datetime1">
              <a:rPr lang="en-IN" smtClean="0"/>
              <a:t>10-08-2020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705B0D5-481F-4354-BFA9-94780AF0A548}" type="slidenum">
              <a:rPr lang="en-IN" smtClean="0"/>
              <a:t>‹#›</a:t>
            </a:fld>
            <a:endParaRPr lang="en-IN"/>
          </a:p>
        </p:txBody>
      </p:sp>
    </p:spTree>
    <p:extLst>
      <p:ext uri="{BB962C8B-B14F-4D97-AF65-F5344CB8AC3E}">
        <p14:creationId xmlns:p14="http://schemas.microsoft.com/office/powerpoint/2010/main" val="3024976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B4B520-20AF-4D37-B32C-2A407192A736}" type="datetime1">
              <a:rPr lang="en-IN" smtClean="0"/>
              <a:t>10-08-2020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05B0D5-481F-4354-BFA9-94780AF0A548}" type="slidenum">
              <a:rPr lang="en-IN" smtClean="0"/>
              <a:t>‹#›</a:t>
            </a:fld>
            <a:endParaRPr lang="en-IN"/>
          </a:p>
        </p:txBody>
      </p:sp>
    </p:spTree>
    <p:extLst>
      <p:ext uri="{BB962C8B-B14F-4D97-AF65-F5344CB8AC3E}">
        <p14:creationId xmlns:p14="http://schemas.microsoft.com/office/powerpoint/2010/main" val="461703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7C350A-9C28-4FAB-8C6E-5EAED11ED38F}" type="datetime1">
              <a:rPr lang="en-IN" smtClean="0"/>
              <a:t>10-08-2020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705B0D5-481F-4354-BFA9-94780AF0A548}" type="slidenum">
              <a:rPr lang="en-IN" smtClean="0"/>
              <a:t>‹#›</a:t>
            </a:fld>
            <a:endParaRPr lang="en-IN"/>
          </a:p>
        </p:txBody>
      </p:sp>
    </p:spTree>
    <p:extLst>
      <p:ext uri="{BB962C8B-B14F-4D97-AF65-F5344CB8AC3E}">
        <p14:creationId xmlns:p14="http://schemas.microsoft.com/office/powerpoint/2010/main" val="2030212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50990B-EAC7-459C-9DB2-456BE92A534F}" type="datetime1">
              <a:rPr lang="en-IN" smtClean="0"/>
              <a:t>10-08-2020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5B0D5-481F-4354-BFA9-94780AF0A548}" type="slidenum">
              <a:rPr lang="en-IN" smtClean="0"/>
              <a:t>‹#›</a:t>
            </a:fld>
            <a:endParaRPr lang="en-IN"/>
          </a:p>
        </p:txBody>
      </p:sp>
    </p:spTree>
    <p:extLst>
      <p:ext uri="{BB962C8B-B14F-4D97-AF65-F5344CB8AC3E}">
        <p14:creationId xmlns:p14="http://schemas.microsoft.com/office/powerpoint/2010/main" val="35919574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jfi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9.jfif"/></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2.jfif"/><Relationship Id="rId4" Type="http://schemas.openxmlformats.org/officeDocument/2006/relationships/image" Target="../media/image41.jfif"/></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49.jpe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7.jp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65.jpe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8.jpg"/><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1.jp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1.jp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81.jp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hyperlink" Target="http://vehicle-monitor.surge.s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1.jp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1.jp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6.png"/><Relationship Id="rId7" Type="http://schemas.openxmlformats.org/officeDocument/2006/relationships/image" Target="../media/image104.png"/><Relationship Id="rId2" Type="http://schemas.openxmlformats.org/officeDocument/2006/relationships/image" Target="../media/image81.jp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_rels/slide4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81.jp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81.jpg"/><Relationship Id="rId1" Type="http://schemas.openxmlformats.org/officeDocument/2006/relationships/slideLayout" Target="../slideLayouts/slideLayout2.xml"/><Relationship Id="rId6" Type="http://schemas.openxmlformats.org/officeDocument/2006/relationships/hyperlink" Target="https://www.circuitbasics.com/basics-of-the-spi-communication-protocol/" TargetMode="External"/><Relationship Id="rId5" Type="http://schemas.openxmlformats.org/officeDocument/2006/relationships/hyperlink" Target="https://www.bosch.in/our-company/bosch-in-india/bangalore/" TargetMode="External"/><Relationship Id="rId4" Type="http://schemas.openxmlformats.org/officeDocument/2006/relationships/hyperlink" Target="https://www.can-cia.org/can-knowledge/can/can-histor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42B8BA9-9F8C-42EE-B3BF-7A39AE05CF44}"/>
              </a:ext>
            </a:extLst>
          </p:cNvPr>
          <p:cNvPicPr/>
          <p:nvPr/>
        </p:nvPicPr>
        <p:blipFill>
          <a:blip r:embed="rId3"/>
          <a:stretch/>
        </p:blipFill>
        <p:spPr>
          <a:xfrm>
            <a:off x="112143" y="129397"/>
            <a:ext cx="1285337" cy="1116137"/>
          </a:xfrm>
          <a:prstGeom prst="rect">
            <a:avLst/>
          </a:prstGeom>
          <a:ln>
            <a:noFill/>
          </a:ln>
        </p:spPr>
      </p:pic>
      <p:sp>
        <p:nvSpPr>
          <p:cNvPr id="5" name="Subtitle 2">
            <a:extLst>
              <a:ext uri="{FF2B5EF4-FFF2-40B4-BE49-F238E27FC236}">
                <a16:creationId xmlns:a16="http://schemas.microsoft.com/office/drawing/2014/main" xmlns="" id="{BB66D333-186C-46A2-9AE1-A66058C6FB2A}"/>
              </a:ext>
            </a:extLst>
          </p:cNvPr>
          <p:cNvSpPr txBox="1">
            <a:spLocks/>
          </p:cNvSpPr>
          <p:nvPr/>
        </p:nvSpPr>
        <p:spPr>
          <a:xfrm>
            <a:off x="3826706" y="179614"/>
            <a:ext cx="5791746" cy="5509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rgbClr val="FFFF00"/>
                </a:solidFill>
                <a:effectLst>
                  <a:outerShdw blurRad="38100" dist="38100" dir="2700000" algn="tl">
                    <a:srgbClr val="000000">
                      <a:alpha val="43137"/>
                    </a:srgbClr>
                  </a:outerShdw>
                </a:effectLst>
                <a:latin typeface="Bahnschrift SemiBold" panose="020B0502040204020203" pitchFamily="34" charset="0"/>
              </a:rPr>
              <a:t>PROJECT </a:t>
            </a:r>
            <a:r>
              <a:rPr lang="en-US" sz="3600" b="1" dirty="0" smtClean="0">
                <a:solidFill>
                  <a:srgbClr val="FFFF00"/>
                </a:solidFill>
                <a:effectLst>
                  <a:outerShdw blurRad="38100" dist="38100" dir="2700000" algn="tl">
                    <a:srgbClr val="000000">
                      <a:alpha val="43137"/>
                    </a:srgbClr>
                  </a:outerShdw>
                </a:effectLst>
                <a:latin typeface="Bahnschrift SemiBold" panose="020B0502040204020203" pitchFamily="34" charset="0"/>
              </a:rPr>
              <a:t>PRESENTATION </a:t>
            </a:r>
          </a:p>
          <a:p>
            <a:pPr marL="0" indent="0" algn="ctr">
              <a:buNone/>
            </a:pPr>
            <a:r>
              <a:rPr lang="en-US" sz="3600" b="1" dirty="0" smtClean="0">
                <a:solidFill>
                  <a:srgbClr val="FFFF00"/>
                </a:solidFill>
                <a:effectLst>
                  <a:outerShdw blurRad="38100" dist="38100" dir="2700000" algn="tl">
                    <a:srgbClr val="000000">
                      <a:alpha val="43137"/>
                    </a:srgbClr>
                  </a:outerShdw>
                </a:effectLst>
                <a:latin typeface="Bahnschrift SemiBold" panose="020B0502040204020203" pitchFamily="34" charset="0"/>
              </a:rPr>
              <a:t>PHASE 3</a:t>
            </a:r>
            <a:endParaRPr lang="en-IN" sz="3600" b="1" dirty="0">
              <a:solidFill>
                <a:srgbClr val="FFFF00"/>
              </a:solidFill>
              <a:effectLst>
                <a:outerShdw blurRad="38100" dist="38100" dir="2700000" algn="tl">
                  <a:srgbClr val="000000">
                    <a:alpha val="43137"/>
                  </a:srgbClr>
                </a:outerShdw>
              </a:effectLst>
              <a:latin typeface="Bahnschrift SemiBold" panose="020B0502040204020203" pitchFamily="34" charset="0"/>
            </a:endParaRPr>
          </a:p>
        </p:txBody>
      </p:sp>
      <p:sp>
        <p:nvSpPr>
          <p:cNvPr id="6" name="TextBox 5">
            <a:extLst>
              <a:ext uri="{FF2B5EF4-FFF2-40B4-BE49-F238E27FC236}">
                <a16:creationId xmlns:a16="http://schemas.microsoft.com/office/drawing/2014/main" xmlns="" id="{7451581C-3DFA-497B-AE4C-705F67C3974D}"/>
              </a:ext>
            </a:extLst>
          </p:cNvPr>
          <p:cNvSpPr txBox="1"/>
          <p:nvPr/>
        </p:nvSpPr>
        <p:spPr>
          <a:xfrm>
            <a:off x="6002500" y="1354846"/>
            <a:ext cx="1440160" cy="584775"/>
          </a:xfrm>
          <a:prstGeom prst="rect">
            <a:avLst/>
          </a:prstGeom>
          <a:noFill/>
        </p:spPr>
        <p:txBody>
          <a:bodyPr wrap="square" rtlCol="0">
            <a:spAutoFit/>
          </a:bodyPr>
          <a:lstStyle/>
          <a:p>
            <a:pPr algn="ctr"/>
            <a:r>
              <a:rPr lang="en-IN" sz="3200" b="1" dirty="0">
                <a:solidFill>
                  <a:srgbClr val="FF0000"/>
                </a:solidFill>
                <a:latin typeface="Bahnschrift SemiBold" panose="020B0502040204020203" pitchFamily="34" charset="0"/>
              </a:rPr>
              <a:t>S-12</a:t>
            </a:r>
          </a:p>
        </p:txBody>
      </p:sp>
      <p:sp>
        <p:nvSpPr>
          <p:cNvPr id="7" name="Rectangle 6">
            <a:extLst>
              <a:ext uri="{FF2B5EF4-FFF2-40B4-BE49-F238E27FC236}">
                <a16:creationId xmlns:a16="http://schemas.microsoft.com/office/drawing/2014/main" xmlns="" id="{3304B9AF-1A69-42B9-8D4F-32D690D8E55F}"/>
              </a:ext>
            </a:extLst>
          </p:cNvPr>
          <p:cNvSpPr/>
          <p:nvPr/>
        </p:nvSpPr>
        <p:spPr>
          <a:xfrm>
            <a:off x="2394842" y="1893432"/>
            <a:ext cx="8828005" cy="1077218"/>
          </a:xfrm>
          <a:prstGeom prst="rect">
            <a:avLst/>
          </a:prstGeom>
        </p:spPr>
        <p:txBody>
          <a:bodyPr wrap="square">
            <a:spAutoFit/>
          </a:bodyPr>
          <a:lstStyle/>
          <a:p>
            <a:pPr algn="ctr"/>
            <a:r>
              <a:rPr lang="en-US" sz="3200" b="1" dirty="0">
                <a:solidFill>
                  <a:srgbClr val="00B0F0"/>
                </a:solidFill>
                <a:latin typeface="Bahnschrift SemiBold" panose="020B0502040204020203" pitchFamily="34" charset="0"/>
                <a:cs typeface="Times New Roman" pitchFamily="18" charset="0"/>
              </a:rPr>
              <a:t>VEHICLE </a:t>
            </a:r>
            <a:r>
              <a:rPr lang="en-US" sz="3200" b="1" dirty="0" smtClean="0">
                <a:solidFill>
                  <a:srgbClr val="00B0F0"/>
                </a:solidFill>
                <a:latin typeface="Bahnschrift SemiBold" panose="020B0502040204020203" pitchFamily="34" charset="0"/>
                <a:cs typeface="Times New Roman" pitchFamily="18" charset="0"/>
              </a:rPr>
              <a:t>MONITORING SYSTEM</a:t>
            </a:r>
            <a:endParaRPr lang="en-US" sz="3200" b="1" dirty="0">
              <a:solidFill>
                <a:srgbClr val="00B0F0"/>
              </a:solidFill>
              <a:latin typeface="Bahnschrift SemiBold" panose="020B0502040204020203" pitchFamily="34" charset="0"/>
              <a:cs typeface="Times New Roman" pitchFamily="18" charset="0"/>
            </a:endParaRPr>
          </a:p>
          <a:p>
            <a:pPr algn="ctr"/>
            <a:r>
              <a:rPr lang="en-US" sz="3200" b="1" dirty="0" smtClean="0">
                <a:solidFill>
                  <a:srgbClr val="00B0F0"/>
                </a:solidFill>
                <a:latin typeface="Bahnschrift SemiBold" panose="020B0502040204020203" pitchFamily="34" charset="0"/>
                <a:cs typeface="Times New Roman" pitchFamily="18" charset="0"/>
              </a:rPr>
              <a:t>USING IOT</a:t>
            </a:r>
            <a:endParaRPr lang="en-US" sz="3200" b="1" dirty="0">
              <a:solidFill>
                <a:srgbClr val="00B0F0"/>
              </a:solidFill>
              <a:latin typeface="Bahnschrift SemiBold" panose="020B0502040204020203" pitchFamily="34" charset="0"/>
              <a:cs typeface="Times New Roman" pitchFamily="18" charset="0"/>
            </a:endParaRPr>
          </a:p>
        </p:txBody>
      </p:sp>
      <p:pic>
        <p:nvPicPr>
          <p:cNvPr id="2052" name="Picture 4" descr="BOSCH | RAMANAGARA DISTRICT | In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8765" y="3522795"/>
            <a:ext cx="1440160" cy="8190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66B4CCAB-64D5-43D4-99EC-4C8C4214BF97}"/>
              </a:ext>
            </a:extLst>
          </p:cNvPr>
          <p:cNvSpPr txBox="1"/>
          <p:nvPr/>
        </p:nvSpPr>
        <p:spPr>
          <a:xfrm>
            <a:off x="3283305" y="3078526"/>
            <a:ext cx="7051080" cy="2862322"/>
          </a:xfrm>
          <a:prstGeom prst="rect">
            <a:avLst/>
          </a:prstGeom>
          <a:noFill/>
        </p:spPr>
        <p:txBody>
          <a:bodyPr wrap="square" rtlCol="0">
            <a:spAutoFit/>
          </a:bodyPr>
          <a:lstStyle/>
          <a:p>
            <a:pPr algn="ctr"/>
            <a:r>
              <a:rPr lang="en-US" sz="2000" b="1" dirty="0">
                <a:solidFill>
                  <a:schemeClr val="bg1">
                    <a:lumMod val="95000"/>
                  </a:schemeClr>
                </a:solidFill>
                <a:latin typeface="Bahnschrift SemiBold" panose="020B0502040204020203" pitchFamily="34" charset="0"/>
                <a:cs typeface="Times New Roman" pitchFamily="18" charset="0"/>
              </a:rPr>
              <a:t>Supported by: Bosch Limited, </a:t>
            </a:r>
            <a:r>
              <a:rPr lang="en-US" sz="2000" b="1" dirty="0" err="1">
                <a:solidFill>
                  <a:schemeClr val="bg1">
                    <a:lumMod val="95000"/>
                  </a:schemeClr>
                </a:solidFill>
                <a:latin typeface="Bahnschrift SemiBold" panose="020B0502040204020203" pitchFamily="34" charset="0"/>
                <a:cs typeface="Times New Roman" pitchFamily="18" charset="0"/>
              </a:rPr>
              <a:t>Adugodi</a:t>
            </a:r>
            <a:endParaRPr lang="en-US" sz="2000" b="1" dirty="0">
              <a:solidFill>
                <a:schemeClr val="bg1">
                  <a:lumMod val="95000"/>
                </a:schemeClr>
              </a:solidFill>
              <a:latin typeface="Bahnschrift SemiBold" panose="020B0502040204020203" pitchFamily="34" charset="0"/>
              <a:cs typeface="Times New Roman" pitchFamily="18" charset="0"/>
            </a:endParaRPr>
          </a:p>
          <a:p>
            <a:pPr algn="ctr"/>
            <a:endParaRPr lang="en-US" sz="2000" b="1" dirty="0">
              <a:solidFill>
                <a:schemeClr val="bg1">
                  <a:lumMod val="95000"/>
                </a:schemeClr>
              </a:solidFill>
              <a:latin typeface="Bahnschrift SemiBold" panose="020B0502040204020203" pitchFamily="34" charset="0"/>
              <a:cs typeface="Times New Roman" pitchFamily="18" charset="0"/>
            </a:endParaRPr>
          </a:p>
          <a:p>
            <a:pPr algn="ctr"/>
            <a:endParaRPr lang="en-US" sz="2000" b="1" dirty="0" smtClean="0">
              <a:solidFill>
                <a:schemeClr val="bg1">
                  <a:lumMod val="95000"/>
                </a:schemeClr>
              </a:solidFill>
              <a:latin typeface="Bahnschrift SemiBold" panose="020B0502040204020203" pitchFamily="34" charset="0"/>
              <a:cs typeface="Times New Roman" pitchFamily="18" charset="0"/>
            </a:endParaRPr>
          </a:p>
          <a:p>
            <a:pPr algn="ctr"/>
            <a:endParaRPr lang="en-US" sz="2000" b="1" dirty="0" smtClean="0">
              <a:solidFill>
                <a:schemeClr val="bg1">
                  <a:lumMod val="95000"/>
                </a:schemeClr>
              </a:solidFill>
              <a:latin typeface="Bahnschrift SemiBold" panose="020B0502040204020203" pitchFamily="34" charset="0"/>
              <a:cs typeface="Times New Roman" pitchFamily="18" charset="0"/>
            </a:endParaRPr>
          </a:p>
          <a:p>
            <a:pPr algn="ctr"/>
            <a:endParaRPr lang="en-US" sz="2000" b="1" dirty="0">
              <a:solidFill>
                <a:schemeClr val="bg1">
                  <a:lumMod val="95000"/>
                </a:schemeClr>
              </a:solidFill>
              <a:latin typeface="Bahnschrift SemiBold" panose="020B0502040204020203" pitchFamily="34" charset="0"/>
              <a:cs typeface="Times New Roman" pitchFamily="18" charset="0"/>
            </a:endParaRPr>
          </a:p>
          <a:p>
            <a:pPr algn="ctr"/>
            <a:r>
              <a:rPr lang="en-US" sz="2000" b="1" dirty="0" smtClean="0">
                <a:solidFill>
                  <a:schemeClr val="bg1">
                    <a:lumMod val="95000"/>
                  </a:schemeClr>
                </a:solidFill>
                <a:latin typeface="Bahnschrift SemiBold" panose="020B0502040204020203" pitchFamily="34" charset="0"/>
                <a:cs typeface="Times New Roman" pitchFamily="18" charset="0"/>
              </a:rPr>
              <a:t>Under </a:t>
            </a:r>
            <a:r>
              <a:rPr lang="en-US" sz="2000" b="1" dirty="0">
                <a:solidFill>
                  <a:schemeClr val="bg1">
                    <a:lumMod val="95000"/>
                  </a:schemeClr>
                </a:solidFill>
                <a:latin typeface="Bahnschrift SemiBold" panose="020B0502040204020203" pitchFamily="34" charset="0"/>
                <a:cs typeface="Times New Roman" pitchFamily="18" charset="0"/>
              </a:rPr>
              <a:t>the guidance of:</a:t>
            </a:r>
          </a:p>
          <a:p>
            <a:pPr algn="ctr"/>
            <a:r>
              <a:rPr lang="en-US" sz="2000" b="1" dirty="0">
                <a:solidFill>
                  <a:schemeClr val="bg1">
                    <a:lumMod val="95000"/>
                  </a:schemeClr>
                </a:solidFill>
                <a:latin typeface="Bahnschrift SemiBold" panose="020B0502040204020203" pitchFamily="34" charset="0"/>
                <a:cs typeface="Times New Roman" pitchFamily="18" charset="0"/>
              </a:rPr>
              <a:t>Prof. </a:t>
            </a:r>
            <a:r>
              <a:rPr lang="en-US" sz="2000" b="1" dirty="0" err="1">
                <a:solidFill>
                  <a:schemeClr val="bg1">
                    <a:lumMod val="95000"/>
                  </a:schemeClr>
                </a:solidFill>
                <a:latin typeface="Bahnschrift SemiBold" panose="020B0502040204020203" pitchFamily="34" charset="0"/>
                <a:cs typeface="Times New Roman" pitchFamily="18" charset="0"/>
              </a:rPr>
              <a:t>Navya</a:t>
            </a:r>
            <a:r>
              <a:rPr lang="en-US" sz="2000" b="1" dirty="0">
                <a:solidFill>
                  <a:schemeClr val="bg1">
                    <a:lumMod val="95000"/>
                  </a:schemeClr>
                </a:solidFill>
                <a:latin typeface="Bahnschrift SemiBold" panose="020B0502040204020203" pitchFamily="34" charset="0"/>
                <a:cs typeface="Times New Roman" pitchFamily="18" charset="0"/>
              </a:rPr>
              <a:t> </a:t>
            </a:r>
            <a:r>
              <a:rPr lang="en-US" sz="2000" b="1" dirty="0" err="1" smtClean="0">
                <a:solidFill>
                  <a:schemeClr val="bg1">
                    <a:lumMod val="95000"/>
                  </a:schemeClr>
                </a:solidFill>
                <a:latin typeface="Bahnschrift SemiBold" panose="020B0502040204020203" pitchFamily="34" charset="0"/>
                <a:cs typeface="Times New Roman" pitchFamily="18" charset="0"/>
              </a:rPr>
              <a:t>Holla</a:t>
            </a:r>
            <a:r>
              <a:rPr lang="en-US" sz="2000" b="1" dirty="0" smtClean="0">
                <a:solidFill>
                  <a:schemeClr val="bg1">
                    <a:lumMod val="95000"/>
                  </a:schemeClr>
                </a:solidFill>
                <a:latin typeface="Bahnschrift SemiBold" panose="020B0502040204020203" pitchFamily="34" charset="0"/>
                <a:cs typeface="Times New Roman" pitchFamily="18" charset="0"/>
              </a:rPr>
              <a:t> K</a:t>
            </a:r>
            <a:endParaRPr lang="en-US" sz="2000" b="1" dirty="0">
              <a:solidFill>
                <a:schemeClr val="bg1">
                  <a:lumMod val="95000"/>
                </a:schemeClr>
              </a:solidFill>
              <a:latin typeface="Bahnschrift SemiBold" panose="020B0502040204020203" pitchFamily="34" charset="0"/>
              <a:cs typeface="Times New Roman" pitchFamily="18" charset="0"/>
            </a:endParaRPr>
          </a:p>
          <a:p>
            <a:pPr algn="ctr"/>
            <a:endParaRPr lang="en-US" sz="2000" b="1" dirty="0">
              <a:solidFill>
                <a:schemeClr val="bg1">
                  <a:lumMod val="95000"/>
                </a:schemeClr>
              </a:solidFill>
              <a:latin typeface="Bahnschrift SemiBold" panose="020B0502040204020203" pitchFamily="34" charset="0"/>
              <a:cs typeface="Times New Roman" pitchFamily="18" charset="0"/>
            </a:endParaRPr>
          </a:p>
          <a:p>
            <a:pPr algn="ctr"/>
            <a:r>
              <a:rPr lang="en-US" sz="2000" b="1" dirty="0">
                <a:solidFill>
                  <a:schemeClr val="bg1">
                    <a:lumMod val="95000"/>
                  </a:schemeClr>
                </a:solidFill>
                <a:latin typeface="Bahnschrift SemiBold" panose="020B0502040204020203" pitchFamily="34" charset="0"/>
                <a:cs typeface="Times New Roman" pitchFamily="18" charset="0"/>
              </a:rPr>
              <a:t> </a:t>
            </a:r>
            <a:endParaRPr lang="en-IN" sz="2000" b="1" dirty="0">
              <a:solidFill>
                <a:schemeClr val="bg1">
                  <a:lumMod val="95000"/>
                </a:schemeClr>
              </a:solidFill>
              <a:latin typeface="Bahnschrift SemiBold" panose="020B0502040204020203" pitchFamily="34" charset="0"/>
              <a:cs typeface="Times New Roman" pitchFamily="18" charset="0"/>
            </a:endParaRPr>
          </a:p>
        </p:txBody>
      </p:sp>
      <p:sp>
        <p:nvSpPr>
          <p:cNvPr id="11" name="TextBox 10">
            <a:extLst>
              <a:ext uri="{FF2B5EF4-FFF2-40B4-BE49-F238E27FC236}">
                <a16:creationId xmlns:a16="http://schemas.microsoft.com/office/drawing/2014/main" xmlns="" id="{85F1AE76-6C5E-41A5-8445-7EAA7FBB3526}"/>
              </a:ext>
            </a:extLst>
          </p:cNvPr>
          <p:cNvSpPr txBox="1"/>
          <p:nvPr/>
        </p:nvSpPr>
        <p:spPr>
          <a:xfrm>
            <a:off x="8868009" y="5260035"/>
            <a:ext cx="3384376" cy="1477328"/>
          </a:xfrm>
          <a:prstGeom prst="rect">
            <a:avLst/>
          </a:prstGeom>
          <a:noFill/>
        </p:spPr>
        <p:txBody>
          <a:bodyPr wrap="square" rtlCol="0">
            <a:spAutoFit/>
          </a:bodyPr>
          <a:lstStyle/>
          <a:p>
            <a:r>
              <a:rPr lang="en-IN" dirty="0">
                <a:solidFill>
                  <a:srgbClr val="92D050"/>
                </a:solidFill>
                <a:latin typeface="Bahnschrift SemiBold" panose="020B0502040204020203" pitchFamily="34" charset="0"/>
              </a:rPr>
              <a:t>Presented by:</a:t>
            </a:r>
          </a:p>
          <a:p>
            <a:r>
              <a:rPr lang="en-IN" dirty="0" err="1" smtClean="0">
                <a:solidFill>
                  <a:schemeClr val="bg1">
                    <a:lumMod val="95000"/>
                  </a:schemeClr>
                </a:solidFill>
                <a:latin typeface="Bahnschrift SemiBold" panose="020B0502040204020203" pitchFamily="34" charset="0"/>
              </a:rPr>
              <a:t>Ch</a:t>
            </a:r>
            <a:r>
              <a:rPr lang="en-IN" dirty="0" smtClean="0">
                <a:solidFill>
                  <a:schemeClr val="bg1">
                    <a:lumMod val="95000"/>
                  </a:schemeClr>
                </a:solidFill>
                <a:latin typeface="Bahnschrift SemiBold" panose="020B0502040204020203" pitchFamily="34" charset="0"/>
              </a:rPr>
              <a:t> </a:t>
            </a:r>
            <a:r>
              <a:rPr lang="en-IN" dirty="0" err="1">
                <a:solidFill>
                  <a:schemeClr val="bg1">
                    <a:lumMod val="95000"/>
                  </a:schemeClr>
                </a:solidFill>
                <a:latin typeface="Bahnschrift SemiBold" panose="020B0502040204020203" pitchFamily="34" charset="0"/>
              </a:rPr>
              <a:t>Midula</a:t>
            </a:r>
            <a:r>
              <a:rPr lang="en-IN" dirty="0">
                <a:solidFill>
                  <a:schemeClr val="bg1">
                    <a:lumMod val="95000"/>
                  </a:schemeClr>
                </a:solidFill>
                <a:latin typeface="Bahnschrift SemiBold" panose="020B0502040204020203" pitchFamily="34" charset="0"/>
              </a:rPr>
              <a:t> 1DS16EC713</a:t>
            </a:r>
          </a:p>
          <a:p>
            <a:r>
              <a:rPr lang="en-IN" dirty="0" err="1">
                <a:solidFill>
                  <a:schemeClr val="bg1">
                    <a:lumMod val="95000"/>
                  </a:schemeClr>
                </a:solidFill>
                <a:latin typeface="Bahnschrift SemiBold" panose="020B0502040204020203" pitchFamily="34" charset="0"/>
              </a:rPr>
              <a:t>Isiri</a:t>
            </a:r>
            <a:r>
              <a:rPr lang="en-IN" dirty="0">
                <a:solidFill>
                  <a:schemeClr val="bg1">
                    <a:lumMod val="95000"/>
                  </a:schemeClr>
                </a:solidFill>
                <a:latin typeface="Bahnschrift SemiBold" panose="020B0502040204020203" pitchFamily="34" charset="0"/>
              </a:rPr>
              <a:t> S 1DS16EC717</a:t>
            </a:r>
          </a:p>
          <a:p>
            <a:r>
              <a:rPr lang="en-IN" dirty="0">
                <a:solidFill>
                  <a:schemeClr val="bg1">
                    <a:lumMod val="95000"/>
                  </a:schemeClr>
                </a:solidFill>
                <a:latin typeface="Bahnschrift SemiBold" panose="020B0502040204020203" pitchFamily="34" charset="0"/>
              </a:rPr>
              <a:t>Nayana S A 1DS16EC735</a:t>
            </a:r>
          </a:p>
          <a:p>
            <a:r>
              <a:rPr lang="en-IN" dirty="0">
                <a:solidFill>
                  <a:schemeClr val="bg1">
                    <a:lumMod val="95000"/>
                  </a:schemeClr>
                </a:solidFill>
                <a:latin typeface="Bahnschrift SemiBold" panose="020B0502040204020203" pitchFamily="34" charset="0"/>
              </a:rPr>
              <a:t>Rachana Nagaraj 1DS16EC740</a:t>
            </a:r>
          </a:p>
        </p:txBody>
      </p:sp>
      <p:sp>
        <p:nvSpPr>
          <p:cNvPr id="2" name="Slide Number Placeholder 1"/>
          <p:cNvSpPr>
            <a:spLocks noGrp="1"/>
          </p:cNvSpPr>
          <p:nvPr>
            <p:ph type="sldNum" sz="quarter" idx="12"/>
          </p:nvPr>
        </p:nvSpPr>
        <p:spPr/>
        <p:txBody>
          <a:bodyPr/>
          <a:lstStyle/>
          <a:p>
            <a:fld id="{A705B0D5-481F-4354-BFA9-94780AF0A548}" type="slidenum">
              <a:rPr lang="en-IN" smtClean="0"/>
              <a:t>1</a:t>
            </a:fld>
            <a:endParaRPr lang="en-IN"/>
          </a:p>
        </p:txBody>
      </p:sp>
    </p:spTree>
    <p:extLst>
      <p:ext uri="{BB962C8B-B14F-4D97-AF65-F5344CB8AC3E}">
        <p14:creationId xmlns:p14="http://schemas.microsoft.com/office/powerpoint/2010/main" val="9242631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4275579" y="0"/>
            <a:ext cx="3948517"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lumMod val="75000"/>
                  </a:schemeClr>
                </a:solidFill>
                <a:latin typeface="Bahnschrift Condensed" panose="020B0502040204020203" pitchFamily="34" charset="0"/>
              </a:rPr>
              <a:t>BLOCK DIAGRAM </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555" y="1000816"/>
            <a:ext cx="10308566" cy="5576341"/>
          </a:xfrm>
          <a:prstGeom prst="rect">
            <a:avLst/>
          </a:prstGeom>
        </p:spPr>
      </p:pic>
    </p:spTree>
    <p:extLst>
      <p:ext uri="{BB962C8B-B14F-4D97-AF65-F5344CB8AC3E}">
        <p14:creationId xmlns:p14="http://schemas.microsoft.com/office/powerpoint/2010/main" val="10498941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640120" y="637314"/>
            <a:ext cx="2560316"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lumMod val="75000"/>
                  </a:schemeClr>
                </a:solidFill>
                <a:latin typeface="Bahnschrift Condensed" panose="020B0502040204020203" pitchFamily="34" charset="0"/>
              </a:rPr>
              <a:t>Hardware </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16" y="1645428"/>
            <a:ext cx="7399159" cy="4746746"/>
          </a:xfrm>
          <a:prstGeom prst="rect">
            <a:avLst/>
          </a:prstGeom>
        </p:spPr>
      </p:pic>
      <p:sp>
        <p:nvSpPr>
          <p:cNvPr id="6" name="TextBox 5"/>
          <p:cNvSpPr txBox="1"/>
          <p:nvPr/>
        </p:nvSpPr>
        <p:spPr>
          <a:xfrm>
            <a:off x="8186467" y="1915064"/>
            <a:ext cx="3847382" cy="3046988"/>
          </a:xfrm>
          <a:prstGeom prst="rect">
            <a:avLst/>
          </a:prstGeom>
          <a:noFill/>
        </p:spPr>
        <p:txBody>
          <a:bodyPr wrap="square" rtlCol="0">
            <a:spAutoFit/>
          </a:bodyPr>
          <a:lstStyle/>
          <a:p>
            <a:pPr marL="342900" indent="-342900">
              <a:buAutoNum type="arabicPeriod"/>
            </a:pPr>
            <a:r>
              <a:rPr lang="en-IN" sz="2400" dirty="0" smtClean="0">
                <a:latin typeface="Bahnschrift SemiBold SemiConden" panose="020B0502040204020203" pitchFamily="34" charset="0"/>
                <a:cs typeface="Times New Roman" panose="02020603050405020304" pitchFamily="18" charset="0"/>
              </a:rPr>
              <a:t>Gear tooth wear out detection</a:t>
            </a:r>
          </a:p>
          <a:p>
            <a:pPr marL="342900" indent="-342900">
              <a:buAutoNum type="arabicPeriod"/>
            </a:pPr>
            <a:r>
              <a:rPr lang="en-IN" sz="2400" dirty="0" smtClean="0">
                <a:latin typeface="Bahnschrift SemiBold SemiConden" panose="020B0502040204020203" pitchFamily="34" charset="0"/>
                <a:cs typeface="Times New Roman" panose="02020603050405020304" pitchFamily="18" charset="0"/>
              </a:rPr>
              <a:t>Clutch wear out detection</a:t>
            </a:r>
          </a:p>
          <a:p>
            <a:pPr marL="342900" indent="-342900">
              <a:buAutoNum type="arabicPeriod"/>
            </a:pPr>
            <a:r>
              <a:rPr lang="en-IN" sz="2400" dirty="0" err="1" smtClean="0">
                <a:latin typeface="Bahnschrift SemiBold SemiConden" panose="020B0502040204020203" pitchFamily="34" charset="0"/>
                <a:cs typeface="Times New Roman" panose="02020603050405020304" pitchFamily="18" charset="0"/>
              </a:rPr>
              <a:t>AdBlue</a:t>
            </a:r>
            <a:r>
              <a:rPr lang="en-IN" sz="2400" dirty="0" smtClean="0">
                <a:latin typeface="Bahnschrift SemiBold SemiConden" panose="020B0502040204020203" pitchFamily="34" charset="0"/>
                <a:cs typeface="Times New Roman" panose="02020603050405020304" pitchFamily="18" charset="0"/>
              </a:rPr>
              <a:t> monitoring system</a:t>
            </a:r>
          </a:p>
          <a:p>
            <a:pPr marL="342900" indent="-342900">
              <a:buAutoNum type="arabicPeriod"/>
            </a:pPr>
            <a:r>
              <a:rPr lang="en-IN" sz="2400" dirty="0" smtClean="0">
                <a:latin typeface="Bahnschrift SemiBold SemiConden" panose="020B0502040204020203" pitchFamily="34" charset="0"/>
                <a:cs typeface="Times New Roman" panose="02020603050405020304" pitchFamily="18" charset="0"/>
              </a:rPr>
              <a:t>Lube Oil monitoring system</a:t>
            </a:r>
          </a:p>
          <a:p>
            <a:pPr marL="342900" indent="-342900">
              <a:buAutoNum type="arabicPeriod"/>
            </a:pPr>
            <a:r>
              <a:rPr lang="en-IN" sz="2400" dirty="0" smtClean="0">
                <a:latin typeface="Bahnschrift SemiBold SemiConden" panose="020B0502040204020203" pitchFamily="34" charset="0"/>
                <a:cs typeface="Times New Roman" panose="02020603050405020304" pitchFamily="18" charset="0"/>
              </a:rPr>
              <a:t>Raspberry Pi</a:t>
            </a:r>
          </a:p>
          <a:p>
            <a:pPr marL="342900" indent="-342900">
              <a:buAutoNum type="arabicPeriod"/>
            </a:pPr>
            <a:r>
              <a:rPr lang="en-IN" sz="2400" dirty="0" err="1" smtClean="0">
                <a:latin typeface="Bahnschrift SemiBold SemiConden" panose="020B0502040204020203" pitchFamily="34" charset="0"/>
                <a:cs typeface="Times New Roman" panose="02020603050405020304" pitchFamily="18" charset="0"/>
              </a:rPr>
              <a:t>Arduino</a:t>
            </a:r>
            <a:r>
              <a:rPr lang="en-IN" sz="2400" dirty="0">
                <a:latin typeface="Bahnschrift SemiBold SemiConden" panose="020B0502040204020203" pitchFamily="34" charset="0"/>
                <a:cs typeface="Times New Roman" panose="02020603050405020304" pitchFamily="18" charset="0"/>
              </a:rPr>
              <a:t> </a:t>
            </a:r>
            <a:r>
              <a:rPr lang="en-IN" sz="2400" dirty="0" smtClean="0">
                <a:latin typeface="Bahnschrift SemiBold SemiConden" panose="020B0502040204020203" pitchFamily="34" charset="0"/>
                <a:cs typeface="Times New Roman" panose="02020603050405020304" pitchFamily="18" charset="0"/>
              </a:rPr>
              <a:t>UNO with ESP8266/ </a:t>
            </a:r>
            <a:r>
              <a:rPr lang="en-IN" sz="2400" dirty="0" err="1" smtClean="0">
                <a:latin typeface="Bahnschrift SemiBold SemiConden" panose="020B0502040204020203" pitchFamily="34" charset="0"/>
                <a:cs typeface="Times New Roman" panose="02020603050405020304" pitchFamily="18" charset="0"/>
              </a:rPr>
              <a:t>NodeMCU</a:t>
            </a:r>
            <a:endParaRPr lang="en-IN" sz="2400" dirty="0">
              <a:latin typeface="Bahnschrift SemiBold SemiConden" panose="020B0502040204020203" pitchFamily="34"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A705B0D5-481F-4354-BFA9-94780AF0A548}" type="slidenum">
              <a:rPr lang="en-IN" smtClean="0"/>
              <a:t>11</a:t>
            </a:fld>
            <a:endParaRPr lang="en-IN"/>
          </a:p>
        </p:txBody>
      </p:sp>
    </p:spTree>
    <p:extLst>
      <p:ext uri="{BB962C8B-B14F-4D97-AF65-F5344CB8AC3E}">
        <p14:creationId xmlns:p14="http://schemas.microsoft.com/office/powerpoint/2010/main" val="299081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Rectangle 3"/>
          <p:cNvSpPr/>
          <p:nvPr/>
        </p:nvSpPr>
        <p:spPr>
          <a:xfrm>
            <a:off x="477110" y="224135"/>
            <a:ext cx="4491935" cy="923330"/>
          </a:xfrm>
          <a:prstGeom prst="rect">
            <a:avLst/>
          </a:prstGeom>
          <a:noFill/>
        </p:spPr>
        <p:txBody>
          <a:bodyPr wrap="none" lIns="91440" tIns="45720" rIns="91440" bIns="45720">
            <a:spAutoFit/>
          </a:bodyPr>
          <a:lstStyle/>
          <a:p>
            <a:pPr algn="ctr"/>
            <a:r>
              <a:rPr lang="en-US" sz="5400" b="1" dirty="0" err="1" smtClean="0">
                <a:ln w="9525">
                  <a:solidFill>
                    <a:schemeClr val="bg1"/>
                  </a:solidFill>
                  <a:prstDash val="solid"/>
                </a:ln>
                <a:solidFill>
                  <a:schemeClr val="accent5">
                    <a:lumMod val="75000"/>
                  </a:schemeClr>
                </a:solidFill>
                <a:latin typeface="Bahnschrift Condensed" panose="020B0502040204020203" pitchFamily="34" charset="0"/>
              </a:rPr>
              <a:t>AdBlue</a:t>
            </a:r>
            <a:r>
              <a:rPr lang="en-US" sz="5400" b="1" dirty="0" smtClean="0">
                <a:ln w="9525">
                  <a:solidFill>
                    <a:schemeClr val="bg1"/>
                  </a:solidFill>
                  <a:prstDash val="solid"/>
                </a:ln>
                <a:solidFill>
                  <a:schemeClr val="accent5">
                    <a:lumMod val="75000"/>
                  </a:schemeClr>
                </a:solidFill>
                <a:latin typeface="Bahnschrift Condensed" panose="020B0502040204020203" pitchFamily="34" charset="0"/>
              </a:rPr>
              <a:t> Monitoring</a:t>
            </a:r>
            <a:r>
              <a:rPr lang="en-US" sz="5400" b="1" cap="none" spc="0" dirty="0" smtClean="0">
                <a:ln w="9525">
                  <a:solidFill>
                    <a:schemeClr val="bg1"/>
                  </a:solidFill>
                  <a:prstDash val="solid"/>
                </a:ln>
                <a:solidFill>
                  <a:schemeClr val="accent5">
                    <a:lumMod val="75000"/>
                  </a:schemeClr>
                </a:solidFill>
                <a:latin typeface="Bahnschrift Condensed" panose="020B0502040204020203" pitchFamily="34" charset="0"/>
              </a:rPr>
              <a:t> </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sp>
        <p:nvSpPr>
          <p:cNvPr id="5" name="TextBox 4"/>
          <p:cNvSpPr txBox="1"/>
          <p:nvPr/>
        </p:nvSpPr>
        <p:spPr>
          <a:xfrm>
            <a:off x="477110" y="1535502"/>
            <a:ext cx="8088920" cy="1015663"/>
          </a:xfrm>
          <a:prstGeom prst="rect">
            <a:avLst/>
          </a:prstGeom>
          <a:noFill/>
        </p:spPr>
        <p:txBody>
          <a:bodyPr wrap="square" rtlCol="0">
            <a:spAutoFit/>
          </a:bodyPr>
          <a:lstStyle/>
          <a:p>
            <a:r>
              <a:rPr lang="en-IN" sz="2400" dirty="0" smtClean="0">
                <a:solidFill>
                  <a:schemeClr val="accent5">
                    <a:lumMod val="75000"/>
                  </a:schemeClr>
                </a:solidFill>
                <a:latin typeface="Bahnschrift SemiBold SemiConden" panose="020B0502040204020203" pitchFamily="34" charset="0"/>
              </a:rPr>
              <a:t>WHAT IS ADBLUE?</a:t>
            </a:r>
            <a:r>
              <a:rPr lang="en-IN" dirty="0" smtClean="0">
                <a:latin typeface="Bahnschrift SemiBold SemiConden" panose="020B0502040204020203" pitchFamily="34" charset="0"/>
              </a:rPr>
              <a:t/>
            </a:r>
            <a:br>
              <a:rPr lang="en-IN" dirty="0" smtClean="0">
                <a:latin typeface="Bahnschrift SemiBold SemiConden" panose="020B0502040204020203" pitchFamily="34" charset="0"/>
              </a:rPr>
            </a:br>
            <a:r>
              <a:rPr lang="en-US" dirty="0" err="1">
                <a:latin typeface="Bahnschrift SemiBold SemiConden" panose="020B0502040204020203" pitchFamily="34" charset="0"/>
              </a:rPr>
              <a:t>AdBlue</a:t>
            </a:r>
            <a:r>
              <a:rPr lang="en-US" dirty="0">
                <a:latin typeface="Bahnschrift SemiBold SemiConden" panose="020B0502040204020203" pitchFamily="34" charset="0"/>
              </a:rPr>
              <a:t> is the trade name for a type of diesel exhaust fluid. It's a mixture of </a:t>
            </a:r>
            <a:r>
              <a:rPr lang="en-US" dirty="0" smtClean="0">
                <a:latin typeface="Bahnschrift SemiBold SemiConden" panose="020B0502040204020203" pitchFamily="34" charset="0"/>
              </a:rPr>
              <a:t>urea (32.5%) </a:t>
            </a:r>
            <a:r>
              <a:rPr lang="en-US" dirty="0">
                <a:latin typeface="Bahnschrift SemiBold SemiConden" panose="020B0502040204020203" pitchFamily="34" charset="0"/>
              </a:rPr>
              <a:t>and </a:t>
            </a:r>
            <a:r>
              <a:rPr lang="en-US" dirty="0" smtClean="0">
                <a:latin typeface="Bahnschrift SemiBold SemiConden" panose="020B0502040204020203" pitchFamily="34" charset="0"/>
              </a:rPr>
              <a:t>deionized water (67.5%) </a:t>
            </a:r>
            <a:r>
              <a:rPr lang="en-US" dirty="0">
                <a:latin typeface="Bahnschrift SemiBold SemiConden" panose="020B0502040204020203" pitchFamily="34" charset="0"/>
              </a:rPr>
              <a:t>that’s stored in a separate tank from the car’s fuel.</a:t>
            </a:r>
            <a:endParaRPr lang="en-IN" dirty="0">
              <a:latin typeface="Bahnschrift SemiBold SemiConden" panose="020B0502040204020203" pitchFamily="34" charset="0"/>
            </a:endParaRPr>
          </a:p>
        </p:txBody>
      </p:sp>
      <p:sp>
        <p:nvSpPr>
          <p:cNvPr id="6" name="TextBox 5"/>
          <p:cNvSpPr txBox="1"/>
          <p:nvPr/>
        </p:nvSpPr>
        <p:spPr>
          <a:xfrm>
            <a:off x="477110" y="3692408"/>
            <a:ext cx="5400600" cy="2308324"/>
          </a:xfrm>
          <a:prstGeom prst="rect">
            <a:avLst/>
          </a:prstGeom>
          <a:noFill/>
        </p:spPr>
        <p:txBody>
          <a:bodyPr wrap="square" rtlCol="0">
            <a:spAutoFit/>
          </a:bodyPr>
          <a:lstStyle/>
          <a:p>
            <a:pPr marL="285750" indent="-285750" algn="just">
              <a:buFont typeface="Arial" pitchFamily="34" charset="0"/>
              <a:buChar char="•"/>
            </a:pPr>
            <a:r>
              <a:rPr lang="en-US" dirty="0">
                <a:latin typeface="Bahnschrift SemiBold SemiConden" panose="020B0502040204020203" pitchFamily="34" charset="0"/>
                <a:cs typeface="Times New Roman" pitchFamily="18" charset="0"/>
              </a:rPr>
              <a:t> It </a:t>
            </a:r>
            <a:r>
              <a:rPr lang="en-US" dirty="0">
                <a:solidFill>
                  <a:srgbClr val="00B050"/>
                </a:solidFill>
                <a:latin typeface="Bahnschrift SemiBold SemiConden" panose="020B0502040204020203" pitchFamily="34" charset="0"/>
                <a:cs typeface="Times New Roman" pitchFamily="18" charset="0"/>
              </a:rPr>
              <a:t>reduces the emissions </a:t>
            </a:r>
            <a:r>
              <a:rPr lang="en-US" dirty="0">
                <a:latin typeface="Bahnschrift SemiBold SemiConden" panose="020B0502040204020203" pitchFamily="34" charset="0"/>
                <a:cs typeface="Times New Roman" pitchFamily="18" charset="0"/>
              </a:rPr>
              <a:t>of Oxides of Nitrogen </a:t>
            </a:r>
            <a:r>
              <a:rPr lang="en-US" dirty="0" err="1" smtClean="0">
                <a:latin typeface="Bahnschrift SemiBold SemiConden" panose="020B0502040204020203" pitchFamily="34" charset="0"/>
                <a:cs typeface="Times New Roman" pitchFamily="18" charset="0"/>
              </a:rPr>
              <a:t>NOx</a:t>
            </a:r>
            <a:r>
              <a:rPr lang="en-US" dirty="0" smtClean="0">
                <a:latin typeface="Bahnschrift SemiBold SemiConden" panose="020B0502040204020203" pitchFamily="34" charset="0"/>
                <a:cs typeface="Times New Roman" pitchFamily="18" charset="0"/>
              </a:rPr>
              <a:t> </a:t>
            </a:r>
            <a:r>
              <a:rPr lang="en-US" dirty="0">
                <a:latin typeface="Bahnschrift SemiBold SemiConden" panose="020B0502040204020203" pitchFamily="34" charset="0"/>
                <a:cs typeface="Times New Roman" pitchFamily="18" charset="0"/>
              </a:rPr>
              <a:t>at 90</a:t>
            </a:r>
            <a:r>
              <a:rPr lang="en-US" dirty="0" smtClean="0">
                <a:latin typeface="Bahnschrift SemiBold SemiConden" panose="020B0502040204020203" pitchFamily="34" charset="0"/>
                <a:cs typeface="Times New Roman" pitchFamily="18" charset="0"/>
              </a:rPr>
              <a:t>%.</a:t>
            </a:r>
            <a:endParaRPr lang="en-US" dirty="0">
              <a:latin typeface="Bahnschrift SemiBold SemiConden" panose="020B0502040204020203" pitchFamily="34" charset="0"/>
              <a:cs typeface="Times New Roman" pitchFamily="18" charset="0"/>
            </a:endParaRPr>
          </a:p>
          <a:p>
            <a:pPr marL="285750" indent="-285750" algn="just">
              <a:buFont typeface="Arial" pitchFamily="34" charset="0"/>
              <a:buChar char="•"/>
            </a:pPr>
            <a:r>
              <a:rPr lang="en-US" dirty="0">
                <a:latin typeface="Bahnschrift SemiBold SemiConden" panose="020B0502040204020203" pitchFamily="34" charset="0"/>
                <a:cs typeface="Times New Roman" pitchFamily="18" charset="0"/>
              </a:rPr>
              <a:t>It requires minimum and </a:t>
            </a:r>
            <a:r>
              <a:rPr lang="en-US" dirty="0">
                <a:solidFill>
                  <a:srgbClr val="00B050"/>
                </a:solidFill>
                <a:latin typeface="Bahnschrift SemiBold SemiConden" panose="020B0502040204020203" pitchFamily="34" charset="0"/>
                <a:cs typeface="Times New Roman" pitchFamily="18" charset="0"/>
              </a:rPr>
              <a:t>low maintenance cost</a:t>
            </a:r>
            <a:r>
              <a:rPr lang="en-US" dirty="0">
                <a:latin typeface="Bahnschrift SemiBold SemiConden" panose="020B0502040204020203" pitchFamily="34" charset="0"/>
                <a:cs typeface="Times New Roman" pitchFamily="18" charset="0"/>
              </a:rPr>
              <a:t>, SCR system is less sensitive in low quality diesel fuel </a:t>
            </a:r>
            <a:r>
              <a:rPr lang="en-US" dirty="0" smtClean="0">
                <a:latin typeface="Bahnschrift SemiBold SemiConden" panose="020B0502040204020203" pitchFamily="34" charset="0"/>
                <a:cs typeface="Times New Roman" pitchFamily="18" charset="0"/>
              </a:rPr>
              <a:t>.</a:t>
            </a:r>
            <a:endParaRPr lang="en-US" dirty="0">
              <a:latin typeface="Bahnschrift SemiBold SemiConden" panose="020B0502040204020203" pitchFamily="34" charset="0"/>
              <a:cs typeface="Times New Roman" pitchFamily="18" charset="0"/>
            </a:endParaRPr>
          </a:p>
          <a:p>
            <a:pPr marL="285750" indent="-285750" algn="just">
              <a:buFont typeface="Arial" pitchFamily="34" charset="0"/>
              <a:buChar char="•"/>
            </a:pPr>
            <a:r>
              <a:rPr lang="en-US" dirty="0">
                <a:latin typeface="Bahnschrift SemiBold SemiConden" panose="020B0502040204020203" pitchFamily="34" charset="0"/>
                <a:cs typeface="Times New Roman" pitchFamily="18" charset="0"/>
              </a:rPr>
              <a:t>It helps the environment by </a:t>
            </a:r>
            <a:r>
              <a:rPr lang="en-US" dirty="0">
                <a:solidFill>
                  <a:srgbClr val="00B050"/>
                </a:solidFill>
                <a:latin typeface="Bahnschrift SemiBold SemiConden" panose="020B0502040204020203" pitchFamily="34" charset="0"/>
                <a:cs typeface="Times New Roman" pitchFamily="18" charset="0"/>
              </a:rPr>
              <a:t>reducing the number of harmful emissions</a:t>
            </a:r>
            <a:r>
              <a:rPr lang="en-US" dirty="0" smtClean="0">
                <a:latin typeface="Bahnschrift SemiBold SemiConden" panose="020B0502040204020203" pitchFamily="34" charset="0"/>
                <a:cs typeface="Times New Roman" pitchFamily="18" charset="0"/>
              </a:rPr>
              <a:t>.</a:t>
            </a:r>
            <a:endParaRPr lang="en-US" dirty="0">
              <a:latin typeface="Bahnschrift SemiBold SemiConden" panose="020B0502040204020203" pitchFamily="34" charset="0"/>
              <a:cs typeface="Times New Roman" pitchFamily="18" charset="0"/>
            </a:endParaRPr>
          </a:p>
          <a:p>
            <a:pPr marL="285750" indent="-285750" algn="just">
              <a:buFont typeface="Arial" pitchFamily="34" charset="0"/>
              <a:buChar char="•"/>
            </a:pPr>
            <a:r>
              <a:rPr lang="en-US" dirty="0" smtClean="0">
                <a:latin typeface="Bahnschrift SemiBold SemiConden" panose="020B0502040204020203" pitchFamily="34" charset="0"/>
                <a:cs typeface="Times New Roman" pitchFamily="18" charset="0"/>
              </a:rPr>
              <a:t>Helps </a:t>
            </a:r>
            <a:r>
              <a:rPr lang="en-US" dirty="0">
                <a:solidFill>
                  <a:srgbClr val="00B050"/>
                </a:solidFill>
                <a:latin typeface="Bahnschrift SemiBold SemiConden" panose="020B0502040204020203" pitchFamily="34" charset="0"/>
                <a:cs typeface="Times New Roman" pitchFamily="18" charset="0"/>
              </a:rPr>
              <a:t>increase the engines' efficiency </a:t>
            </a:r>
            <a:r>
              <a:rPr lang="en-US" dirty="0">
                <a:latin typeface="Bahnschrift SemiBold SemiConden" panose="020B0502040204020203" pitchFamily="34" charset="0"/>
                <a:cs typeface="Times New Roman" pitchFamily="18" charset="0"/>
              </a:rPr>
              <a:t>and help provide around 5% fuel economy.</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118" y="3226279"/>
            <a:ext cx="5992237" cy="2531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Pros - Telecommuting and Teleconferenc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4367" y="2846869"/>
            <a:ext cx="755883" cy="72060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03109" y="3007118"/>
            <a:ext cx="1789272" cy="461665"/>
          </a:xfrm>
          <a:prstGeom prst="rect">
            <a:avLst/>
          </a:prstGeom>
        </p:spPr>
        <p:txBody>
          <a:bodyPr wrap="none">
            <a:spAutoFit/>
          </a:bodyPr>
          <a:lstStyle/>
          <a:p>
            <a:r>
              <a:rPr lang="en-GB" sz="2400" dirty="0" smtClean="0">
                <a:solidFill>
                  <a:schemeClr val="accent5">
                    <a:lumMod val="75000"/>
                  </a:schemeClr>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ADVANTAGES</a:t>
            </a:r>
            <a:endParaRPr lang="en-IN" sz="2400" dirty="0">
              <a:solidFill>
                <a:schemeClr val="accent5">
                  <a:lumMod val="75000"/>
                </a:schemeClr>
              </a:solidFill>
              <a:latin typeface="Bahnschrift SemiBold SemiConden" panose="020B0502040204020203" pitchFamily="34" charset="0"/>
            </a:endParaRPr>
          </a:p>
        </p:txBody>
      </p:sp>
      <p:sp>
        <p:nvSpPr>
          <p:cNvPr id="2" name="Slide Number Placeholder 1"/>
          <p:cNvSpPr>
            <a:spLocks noGrp="1"/>
          </p:cNvSpPr>
          <p:nvPr>
            <p:ph type="sldNum" sz="quarter" idx="12"/>
          </p:nvPr>
        </p:nvSpPr>
        <p:spPr/>
        <p:txBody>
          <a:bodyPr/>
          <a:lstStyle/>
          <a:p>
            <a:fld id="{A705B0D5-481F-4354-BFA9-94780AF0A548}" type="slidenum">
              <a:rPr lang="en-IN" smtClean="0"/>
              <a:t>12</a:t>
            </a:fld>
            <a:endParaRPr lang="en-IN"/>
          </a:p>
        </p:txBody>
      </p:sp>
    </p:spTree>
    <p:extLst>
      <p:ext uri="{BB962C8B-B14F-4D97-AF65-F5344CB8AC3E}">
        <p14:creationId xmlns:p14="http://schemas.microsoft.com/office/powerpoint/2010/main" val="3282195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Rectangle 3"/>
          <p:cNvSpPr/>
          <p:nvPr/>
        </p:nvSpPr>
        <p:spPr>
          <a:xfrm>
            <a:off x="632301" y="241388"/>
            <a:ext cx="3336171"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lumMod val="75000"/>
                  </a:schemeClr>
                </a:solidFill>
                <a:latin typeface="Bahnschrift Condensed" panose="020B0502040204020203" pitchFamily="34" charset="0"/>
              </a:rPr>
              <a:t>BS-4 vs. BS-6</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372" y="1273454"/>
            <a:ext cx="3939463" cy="280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50" y="1273454"/>
            <a:ext cx="7885722" cy="2803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50" y="4076655"/>
            <a:ext cx="6586037" cy="27813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390322" y="4728663"/>
            <a:ext cx="3602586" cy="1200329"/>
          </a:xfrm>
          <a:prstGeom prst="rect">
            <a:avLst/>
          </a:prstGeom>
          <a:noFill/>
        </p:spPr>
        <p:txBody>
          <a:bodyPr wrap="square" rtlCol="0">
            <a:spAutoFit/>
          </a:bodyPr>
          <a:lstStyle/>
          <a:p>
            <a:r>
              <a:rPr lang="en-US" dirty="0">
                <a:latin typeface="Bahnschrift SemiBold" panose="020B0502040204020203" pitchFamily="34" charset="0"/>
                <a:cs typeface="Times New Roman" pitchFamily="18" charset="0"/>
              </a:rPr>
              <a:t>A comparative study showing reduction in pollutants  and help provide a cleaner environment for today and tomorrow. </a:t>
            </a:r>
            <a:endParaRPr lang="en-IN" dirty="0">
              <a:latin typeface="Bahnschrift SemiBold" panose="020B0502040204020203" pitchFamily="34" charset="0"/>
              <a:cs typeface="Times New Roman" pitchFamily="18" charset="0"/>
            </a:endParaRPr>
          </a:p>
        </p:txBody>
      </p:sp>
      <p:sp>
        <p:nvSpPr>
          <p:cNvPr id="2" name="Slide Number Placeholder 1"/>
          <p:cNvSpPr>
            <a:spLocks noGrp="1"/>
          </p:cNvSpPr>
          <p:nvPr>
            <p:ph type="sldNum" sz="quarter" idx="12"/>
          </p:nvPr>
        </p:nvSpPr>
        <p:spPr/>
        <p:txBody>
          <a:bodyPr/>
          <a:lstStyle/>
          <a:p>
            <a:fld id="{A705B0D5-481F-4354-BFA9-94780AF0A548}" type="slidenum">
              <a:rPr lang="en-IN" smtClean="0"/>
              <a:t>13</a:t>
            </a:fld>
            <a:endParaRPr lang="en-IN"/>
          </a:p>
        </p:txBody>
      </p:sp>
    </p:spTree>
    <p:extLst>
      <p:ext uri="{BB962C8B-B14F-4D97-AF65-F5344CB8AC3E}">
        <p14:creationId xmlns:p14="http://schemas.microsoft.com/office/powerpoint/2010/main" val="20593952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extBox 3"/>
          <p:cNvSpPr txBox="1"/>
          <p:nvPr/>
        </p:nvSpPr>
        <p:spPr>
          <a:xfrm>
            <a:off x="8156384" y="2127444"/>
            <a:ext cx="4006976" cy="1046440"/>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latin typeface="Bahnschrift SemiBold SemiConden" panose="020B0502040204020203" pitchFamily="34" charset="0"/>
              </a:rPr>
              <a:t>If tank not filled on time </a:t>
            </a:r>
          </a:p>
          <a:p>
            <a:pPr marL="342900" indent="-342900">
              <a:buFont typeface="Arial" pitchFamily="34" charset="0"/>
              <a:buChar char="•"/>
            </a:pPr>
            <a:r>
              <a:rPr lang="en-US" sz="1900" dirty="0" smtClean="0">
                <a:latin typeface="Bahnschrift SemiBold SemiConden" panose="020B0502040204020203" pitchFamily="34" charset="0"/>
              </a:rPr>
              <a:t>Vehicle will </a:t>
            </a:r>
            <a:r>
              <a:rPr lang="en-US" sz="1900" dirty="0" smtClean="0">
                <a:solidFill>
                  <a:srgbClr val="FF0000"/>
                </a:solidFill>
                <a:latin typeface="Bahnschrift SemiBold SemiConden" panose="020B0502040204020203" pitchFamily="34" charset="0"/>
              </a:rPr>
              <a:t>come to full stop</a:t>
            </a:r>
            <a:r>
              <a:rPr lang="en-US" sz="1900" dirty="0" smtClean="0">
                <a:latin typeface="Bahnschrift SemiBold SemiConden" panose="020B0502040204020203" pitchFamily="34" charset="0"/>
              </a:rPr>
              <a:t>. </a:t>
            </a:r>
          </a:p>
          <a:p>
            <a:pPr marL="342900" indent="-342900">
              <a:buFont typeface="Arial" pitchFamily="34" charset="0"/>
              <a:buChar char="•"/>
            </a:pPr>
            <a:r>
              <a:rPr lang="en-US" sz="1900" dirty="0" smtClean="0">
                <a:latin typeface="Bahnschrift SemiBold SemiConden" panose="020B0502040204020203" pitchFamily="34" charset="0"/>
              </a:rPr>
              <a:t>As SCR Catalyst will be blocked</a:t>
            </a:r>
            <a:endParaRPr lang="en-IN" sz="1900" dirty="0">
              <a:latin typeface="Bahnschrift SemiBold SemiConden" panose="020B0502040204020203" pitchFamily="34" charset="0"/>
            </a:endParaRPr>
          </a:p>
        </p:txBody>
      </p:sp>
      <p:sp>
        <p:nvSpPr>
          <p:cNvPr id="5" name="TextBox 4"/>
          <p:cNvSpPr txBox="1"/>
          <p:nvPr/>
        </p:nvSpPr>
        <p:spPr>
          <a:xfrm>
            <a:off x="8100579" y="3339323"/>
            <a:ext cx="4048174" cy="2215991"/>
          </a:xfrm>
          <a:prstGeom prst="rect">
            <a:avLst/>
          </a:prstGeom>
          <a:noFill/>
        </p:spPr>
        <p:txBody>
          <a:bodyPr wrap="square" rtlCol="0">
            <a:spAutoFit/>
          </a:bodyPr>
          <a:lstStyle/>
          <a:p>
            <a:r>
              <a:rPr lang="en-US" sz="2400" b="1" dirty="0" smtClean="0">
                <a:effectLst>
                  <a:outerShdw blurRad="38100" dist="38100" dir="2700000" algn="tl">
                    <a:srgbClr val="000000">
                      <a:alpha val="43137"/>
                    </a:srgbClr>
                  </a:outerShdw>
                </a:effectLst>
                <a:latin typeface="Bahnschrift SemiBold SemiConden" panose="020B0502040204020203" pitchFamily="34" charset="0"/>
              </a:rPr>
              <a:t>If tank filled with wrong fluid </a:t>
            </a:r>
          </a:p>
          <a:p>
            <a:pPr marL="342900" indent="-342900">
              <a:buFont typeface="Arial" pitchFamily="34" charset="0"/>
              <a:buChar char="•"/>
            </a:pPr>
            <a:r>
              <a:rPr lang="en-US" sz="1900" dirty="0" smtClean="0">
                <a:latin typeface="Bahnschrift SemiBold SemiConden" panose="020B0502040204020203" pitchFamily="34" charset="0"/>
              </a:rPr>
              <a:t>Need to replace the SCR catalyst since it is damaged.</a:t>
            </a:r>
          </a:p>
          <a:p>
            <a:pPr marL="342900" indent="-342900">
              <a:buFont typeface="Arial" pitchFamily="34" charset="0"/>
              <a:buChar char="•"/>
            </a:pPr>
            <a:r>
              <a:rPr lang="en-US" sz="1900" dirty="0">
                <a:latin typeface="Bahnschrift SemiBold SemiConden" panose="020B0502040204020203" pitchFamily="34" charset="0"/>
              </a:rPr>
              <a:t>Engine failure </a:t>
            </a:r>
            <a:endParaRPr lang="en-US" sz="1900" dirty="0" smtClean="0">
              <a:latin typeface="Bahnschrift SemiBold SemiConden" panose="020B0502040204020203" pitchFamily="34" charset="0"/>
            </a:endParaRPr>
          </a:p>
          <a:p>
            <a:pPr marL="342900" indent="-342900">
              <a:buFont typeface="Arial" pitchFamily="34" charset="0"/>
              <a:buChar char="•"/>
            </a:pPr>
            <a:r>
              <a:rPr lang="en-US" sz="1900" dirty="0" smtClean="0">
                <a:latin typeface="Bahnschrift SemiBold SemiConden" panose="020B0502040204020203" pitchFamily="34" charset="0"/>
              </a:rPr>
              <a:t>Hence, replace whole Engine</a:t>
            </a:r>
            <a:endParaRPr lang="en-US" sz="1900" dirty="0">
              <a:latin typeface="Bahnschrift SemiBold SemiConden" panose="020B0502040204020203" pitchFamily="34" charset="0"/>
            </a:endParaRPr>
          </a:p>
          <a:p>
            <a:pPr marL="342900" indent="-342900">
              <a:buFont typeface="Arial" pitchFamily="34" charset="0"/>
              <a:buChar char="•"/>
            </a:pPr>
            <a:r>
              <a:rPr lang="en-US" sz="1900" dirty="0" smtClean="0">
                <a:latin typeface="Bahnschrift SemiBold SemiConden" panose="020B0502040204020203" pitchFamily="34" charset="0"/>
              </a:rPr>
              <a:t>Pay hefty price.</a:t>
            </a:r>
          </a:p>
          <a:p>
            <a:pPr marL="342900" indent="-342900">
              <a:buFont typeface="Arial" pitchFamily="34" charset="0"/>
              <a:buChar char="•"/>
            </a:pPr>
            <a:endParaRPr lang="en-IN" sz="1900" dirty="0" smtClean="0">
              <a:latin typeface="Bookman Old Style" pitchFamily="18" charset="0"/>
            </a:endParaRPr>
          </a:p>
        </p:txBody>
      </p:sp>
      <p:pic>
        <p:nvPicPr>
          <p:cNvPr id="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6088" t="12878" r="13156" b="14873"/>
          <a:stretch/>
        </p:blipFill>
        <p:spPr bwMode="auto">
          <a:xfrm>
            <a:off x="35532" y="1043491"/>
            <a:ext cx="7885348" cy="371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descr="Failed stamp rubber grunge Royalty Free Vector Imag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81" t="12582" b="25239"/>
          <a:stretch/>
        </p:blipFill>
        <p:spPr bwMode="auto">
          <a:xfrm>
            <a:off x="922943" y="2345664"/>
            <a:ext cx="1512168" cy="7512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4811375" y="2721302"/>
            <a:ext cx="792088" cy="7193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811375" y="2576569"/>
            <a:ext cx="792088" cy="8640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33193" t="17169" r="51658" b="47425"/>
          <a:stretch/>
        </p:blipFill>
        <p:spPr bwMode="auto">
          <a:xfrm>
            <a:off x="2826207" y="1043491"/>
            <a:ext cx="1688314" cy="182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2" descr="Free Expensive Cliparts, Download Free Clip Art, Free Clip Art on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59872" y="5102937"/>
            <a:ext cx="1572241" cy="16203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9820826">
            <a:off x="10400309" y="5530041"/>
            <a:ext cx="781317" cy="415498"/>
          </a:xfrm>
          <a:prstGeom prst="rect">
            <a:avLst/>
          </a:prstGeom>
          <a:noFill/>
        </p:spPr>
        <p:txBody>
          <a:bodyPr wrap="square" rtlCol="0">
            <a:spAutoFit/>
          </a:bodyPr>
          <a:lstStyle/>
          <a:p>
            <a:r>
              <a:rPr lang="en-US" b="1" dirty="0" smtClean="0"/>
              <a:t>BILL</a:t>
            </a:r>
            <a:endParaRPr lang="en-IN" b="1" dirty="0"/>
          </a:p>
        </p:txBody>
      </p:sp>
      <p:pic>
        <p:nvPicPr>
          <p:cNvPr id="14" name="Picture 14" descr="Barefoot and saving ga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527" y="4319420"/>
            <a:ext cx="3633183" cy="241270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745714" y="4100550"/>
            <a:ext cx="2150830" cy="369332"/>
          </a:xfrm>
          <a:prstGeom prst="rect">
            <a:avLst/>
          </a:prstGeom>
          <a:ln w="38100">
            <a:solidFill>
              <a:srgbClr val="92D05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b="1" dirty="0" smtClean="0">
                <a:latin typeface="Bookman Old Style" pitchFamily="18" charset="0"/>
              </a:rPr>
              <a:t>ISO Std. </a:t>
            </a:r>
            <a:r>
              <a:rPr lang="en-US" sz="1800" b="1" dirty="0" err="1" smtClean="0">
                <a:latin typeface="Bookman Old Style" pitchFamily="18" charset="0"/>
              </a:rPr>
              <a:t>AdBlue</a:t>
            </a:r>
            <a:endParaRPr lang="en-IN" sz="1800" b="1" dirty="0">
              <a:latin typeface="Bookman Old Style" pitchFamily="18" charset="0"/>
            </a:endParaRPr>
          </a:p>
        </p:txBody>
      </p:sp>
      <p:sp>
        <p:nvSpPr>
          <p:cNvPr id="16" name="TextBox 15"/>
          <p:cNvSpPr txBox="1"/>
          <p:nvPr/>
        </p:nvSpPr>
        <p:spPr>
          <a:xfrm>
            <a:off x="6134327" y="3962050"/>
            <a:ext cx="1727396" cy="646331"/>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wrap="none" rtlCol="0">
            <a:spAutoFit/>
          </a:bodyPr>
          <a:lstStyle/>
          <a:p>
            <a:pPr algn="ctr"/>
            <a:r>
              <a:rPr lang="en-US" b="1" dirty="0" smtClean="0"/>
              <a:t>Water or </a:t>
            </a:r>
          </a:p>
          <a:p>
            <a:pPr algn="ctr"/>
            <a:r>
              <a:rPr lang="en-US" b="1" dirty="0" smtClean="0"/>
              <a:t>any other Fluid  </a:t>
            </a:r>
            <a:endParaRPr lang="en-IN" b="1" dirty="0"/>
          </a:p>
        </p:txBody>
      </p:sp>
      <p:pic>
        <p:nvPicPr>
          <p:cNvPr id="17" name="Picture 18" descr="Green tick symbol and red cross sign in circle. Icons for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75534" y="4015890"/>
            <a:ext cx="1020047" cy="63147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0" y="5478370"/>
            <a:ext cx="2916796" cy="461665"/>
          </a:xfrm>
          <a:prstGeom prst="rect">
            <a:avLst/>
          </a:prstGeom>
          <a:noFill/>
        </p:spPr>
        <p:txBody>
          <a:bodyPr wrap="square" rtlCol="0">
            <a:spAutoFit/>
          </a:bodyPr>
          <a:lstStyle/>
          <a:p>
            <a:r>
              <a:rPr lang="en-US" sz="2400" b="1" dirty="0" smtClean="0"/>
              <a:t>How to avoid this </a:t>
            </a:r>
            <a:endParaRPr lang="en-IN" sz="2400" b="1" dirty="0"/>
          </a:p>
        </p:txBody>
      </p:sp>
      <p:sp>
        <p:nvSpPr>
          <p:cNvPr id="19" name="Right Arrow 18"/>
          <p:cNvSpPr/>
          <p:nvPr/>
        </p:nvSpPr>
        <p:spPr>
          <a:xfrm>
            <a:off x="2376264" y="5652128"/>
            <a:ext cx="720080" cy="215899"/>
          </a:xfrm>
          <a:prstGeom prst="rightArrow">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20" name="Picture 19"/>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469" r="21517"/>
          <a:stretch/>
        </p:blipFill>
        <p:spPr bwMode="auto">
          <a:xfrm>
            <a:off x="6624279" y="5129935"/>
            <a:ext cx="2240390" cy="1566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163610" y="138953"/>
            <a:ext cx="6226384" cy="646331"/>
          </a:xfrm>
          <a:prstGeom prst="rect">
            <a:avLst/>
          </a:prstGeom>
          <a:noFill/>
        </p:spPr>
        <p:txBody>
          <a:bodyPr wrap="none" lIns="91440" tIns="45720" rIns="91440" bIns="45720">
            <a:spAutoFit/>
          </a:bodyPr>
          <a:lstStyle/>
          <a:p>
            <a:r>
              <a:rPr lang="en-US" sz="3600" b="1" dirty="0">
                <a:solidFill>
                  <a:schemeClr val="accent1">
                    <a:lumMod val="50000"/>
                  </a:schemeClr>
                </a:solidFill>
                <a:latin typeface="Bahnschrift SemiBold SemiConden" panose="020B0502040204020203" pitchFamily="34" charset="0"/>
              </a:rPr>
              <a:t>What if we didn’t monitor </a:t>
            </a:r>
            <a:r>
              <a:rPr lang="en-US" sz="3600" b="1" dirty="0" err="1">
                <a:solidFill>
                  <a:schemeClr val="accent1">
                    <a:lumMod val="50000"/>
                  </a:schemeClr>
                </a:solidFill>
                <a:latin typeface="Bahnschrift SemiBold SemiConden" panose="020B0502040204020203" pitchFamily="34" charset="0"/>
              </a:rPr>
              <a:t>AdBlue</a:t>
            </a:r>
            <a:r>
              <a:rPr lang="en-US" sz="3600" b="1" dirty="0">
                <a:solidFill>
                  <a:schemeClr val="accent1">
                    <a:lumMod val="50000"/>
                  </a:schemeClr>
                </a:solidFill>
                <a:latin typeface="Bahnschrift SemiBold SemiConden" panose="020B0502040204020203" pitchFamily="34" charset="0"/>
              </a:rPr>
              <a:t>?</a:t>
            </a:r>
            <a:endParaRPr lang="en-IN" sz="3600" b="1" dirty="0">
              <a:solidFill>
                <a:schemeClr val="accent1">
                  <a:lumMod val="50000"/>
                </a:schemeClr>
              </a:solidFill>
              <a:latin typeface="Bahnschrift SemiBold SemiConden" panose="020B0502040204020203" pitchFamily="34" charset="0"/>
            </a:endParaRPr>
          </a:p>
        </p:txBody>
      </p:sp>
      <p:sp>
        <p:nvSpPr>
          <p:cNvPr id="2" name="Slide Number Placeholder 1"/>
          <p:cNvSpPr>
            <a:spLocks noGrp="1"/>
          </p:cNvSpPr>
          <p:nvPr>
            <p:ph type="sldNum" sz="quarter" idx="12"/>
          </p:nvPr>
        </p:nvSpPr>
        <p:spPr/>
        <p:txBody>
          <a:bodyPr/>
          <a:lstStyle/>
          <a:p>
            <a:fld id="{A705B0D5-481F-4354-BFA9-94780AF0A548}" type="slidenum">
              <a:rPr lang="en-IN" smtClean="0"/>
              <a:t>14</a:t>
            </a:fld>
            <a:endParaRPr lang="en-IN"/>
          </a:p>
        </p:txBody>
      </p:sp>
    </p:spTree>
    <p:extLst>
      <p:ext uri="{BB962C8B-B14F-4D97-AF65-F5344CB8AC3E}">
        <p14:creationId xmlns:p14="http://schemas.microsoft.com/office/powerpoint/2010/main" val="2904665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Rectangle 3"/>
          <p:cNvSpPr/>
          <p:nvPr/>
        </p:nvSpPr>
        <p:spPr>
          <a:xfrm>
            <a:off x="229871" y="241388"/>
            <a:ext cx="4458273"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lumMod val="75000"/>
                  </a:schemeClr>
                </a:solidFill>
                <a:latin typeface="Bahnschrift Condensed" panose="020B0502040204020203" pitchFamily="34" charset="0"/>
              </a:rPr>
              <a:t>Monitoring System</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sp>
        <p:nvSpPr>
          <p:cNvPr id="6" name="Rectangle 5"/>
          <p:cNvSpPr/>
          <p:nvPr/>
        </p:nvSpPr>
        <p:spPr>
          <a:xfrm>
            <a:off x="5703763" y="2990449"/>
            <a:ext cx="6096000" cy="3416320"/>
          </a:xfrm>
          <a:prstGeom prst="rect">
            <a:avLst/>
          </a:prstGeom>
        </p:spPr>
        <p:txBody>
          <a:bodyPr>
            <a:spAutoFit/>
          </a:bodyPr>
          <a:lstStyle/>
          <a:p>
            <a:pPr algn="just"/>
            <a:r>
              <a:rPr lang="en-US" dirty="0">
                <a:solidFill>
                  <a:srgbClr val="00B050"/>
                </a:solidFill>
                <a:latin typeface="Bahnschrift SemiBold SemiConden" panose="020B0502040204020203" pitchFamily="34" charset="0"/>
                <a:cs typeface="Times New Roman" pitchFamily="18" charset="0"/>
              </a:rPr>
              <a:t>Optical level sensors </a:t>
            </a:r>
            <a:r>
              <a:rPr lang="en-US" dirty="0">
                <a:latin typeface="Bahnschrift SemiBold SemiConden" panose="020B0502040204020203" pitchFamily="34" charset="0"/>
                <a:cs typeface="Times New Roman" pitchFamily="18" charset="0"/>
              </a:rPr>
              <a:t>,is a </a:t>
            </a:r>
            <a:r>
              <a:rPr lang="en-US" dirty="0">
                <a:solidFill>
                  <a:srgbClr val="FF0000"/>
                </a:solidFill>
                <a:latin typeface="Bahnschrift SemiBold SemiConden" panose="020B0502040204020203" pitchFamily="34" charset="0"/>
                <a:cs typeface="Times New Roman" pitchFamily="18" charset="0"/>
              </a:rPr>
              <a:t>polymer or glass </a:t>
            </a:r>
            <a:r>
              <a:rPr lang="en-US" dirty="0">
                <a:latin typeface="Bahnschrift SemiBold SemiConden" panose="020B0502040204020203" pitchFamily="34" charset="0"/>
                <a:cs typeface="Times New Roman" pitchFamily="18" charset="0"/>
              </a:rPr>
              <a:t>sensor tip that houses an infrared (IR) light source and an optical detector</a:t>
            </a:r>
            <a:r>
              <a:rPr lang="en-US" dirty="0" smtClean="0">
                <a:latin typeface="Bahnschrift SemiBold SemiConden" panose="020B0502040204020203" pitchFamily="34" charset="0"/>
                <a:cs typeface="Times New Roman" pitchFamily="18" charset="0"/>
              </a:rPr>
              <a:t>. </a:t>
            </a:r>
          </a:p>
          <a:p>
            <a:pPr algn="just"/>
            <a:endParaRPr lang="en-US" dirty="0" smtClean="0">
              <a:latin typeface="Bahnschrift SemiBold SemiConden" panose="020B0502040204020203" pitchFamily="34" charset="0"/>
              <a:cs typeface="Times New Roman" pitchFamily="18" charset="0"/>
            </a:endParaRPr>
          </a:p>
          <a:p>
            <a:pPr algn="just"/>
            <a:r>
              <a:rPr lang="en-US" dirty="0" smtClean="0">
                <a:latin typeface="Bahnschrift SemiBold SemiConden" panose="020B0502040204020203" pitchFamily="34" charset="0"/>
                <a:cs typeface="Times New Roman" pitchFamily="18" charset="0"/>
              </a:rPr>
              <a:t>The </a:t>
            </a:r>
            <a:r>
              <a:rPr lang="en-US" dirty="0">
                <a:latin typeface="Bahnschrift SemiBold SemiConden" panose="020B0502040204020203" pitchFamily="34" charset="0"/>
                <a:cs typeface="Times New Roman" pitchFamily="18" charset="0"/>
              </a:rPr>
              <a:t>sensor utilizes the principle that </a:t>
            </a:r>
            <a:r>
              <a:rPr lang="en-US" dirty="0">
                <a:solidFill>
                  <a:srgbClr val="FF0000"/>
                </a:solidFill>
                <a:latin typeface="Bahnschrift SemiBold SemiConden" panose="020B0502040204020203" pitchFamily="34" charset="0"/>
                <a:cs typeface="Times New Roman" pitchFamily="18" charset="0"/>
              </a:rPr>
              <a:t>infrared light is refracted out of the </a:t>
            </a:r>
            <a:r>
              <a:rPr lang="en-US" dirty="0" smtClean="0">
                <a:solidFill>
                  <a:srgbClr val="FF0000"/>
                </a:solidFill>
                <a:latin typeface="Bahnschrift SemiBold SemiConden" panose="020B0502040204020203" pitchFamily="34" charset="0"/>
                <a:cs typeface="Times New Roman" pitchFamily="18" charset="0"/>
              </a:rPr>
              <a:t>sensor </a:t>
            </a:r>
            <a:r>
              <a:rPr lang="en-US" dirty="0">
                <a:solidFill>
                  <a:srgbClr val="FF0000"/>
                </a:solidFill>
                <a:latin typeface="Bahnschrift SemiBold SemiConden" panose="020B0502040204020203" pitchFamily="34" charset="0"/>
                <a:cs typeface="Times New Roman" pitchFamily="18" charset="0"/>
              </a:rPr>
              <a:t>tip</a:t>
            </a:r>
            <a:r>
              <a:rPr lang="en-US" dirty="0">
                <a:latin typeface="Bahnschrift SemiBold SemiConden" panose="020B0502040204020203" pitchFamily="34" charset="0"/>
                <a:cs typeface="Times New Roman" pitchFamily="18" charset="0"/>
              </a:rPr>
              <a:t> when in a liquid, instead of reflected back into the optical </a:t>
            </a:r>
            <a:r>
              <a:rPr lang="en-US" dirty="0" smtClean="0">
                <a:latin typeface="Bahnschrift SemiBold SemiConden" panose="020B0502040204020203" pitchFamily="34" charset="0"/>
                <a:cs typeface="Times New Roman" pitchFamily="18" charset="0"/>
              </a:rPr>
              <a:t>detector </a:t>
            </a:r>
            <a:r>
              <a:rPr lang="en-US" dirty="0">
                <a:latin typeface="Bahnschrift SemiBold SemiConden" panose="020B0502040204020203" pitchFamily="34" charset="0"/>
                <a:cs typeface="Times New Roman" pitchFamily="18" charset="0"/>
              </a:rPr>
              <a:t>when in </a:t>
            </a:r>
            <a:r>
              <a:rPr lang="en-US" dirty="0" smtClean="0">
                <a:latin typeface="Bahnschrift SemiBold SemiConden" panose="020B0502040204020203" pitchFamily="34" charset="0"/>
                <a:cs typeface="Times New Roman" pitchFamily="18" charset="0"/>
              </a:rPr>
              <a:t>air.</a:t>
            </a:r>
          </a:p>
          <a:p>
            <a:pPr algn="just"/>
            <a:endParaRPr lang="en-US" dirty="0">
              <a:latin typeface="Bahnschrift SemiBold SemiConden" panose="020B0502040204020203" pitchFamily="34" charset="0"/>
              <a:cs typeface="Times New Roman" pitchFamily="18" charset="0"/>
            </a:endParaRPr>
          </a:p>
          <a:p>
            <a:pPr algn="just"/>
            <a:r>
              <a:rPr lang="en-US" dirty="0">
                <a:latin typeface="Bahnschrift SemiBold SemiConden" panose="020B0502040204020203" pitchFamily="34" charset="0"/>
              </a:rPr>
              <a:t>C</a:t>
            </a:r>
            <a:r>
              <a:rPr lang="en-US" dirty="0" smtClean="0">
                <a:latin typeface="Bahnschrift SemiBold SemiConden" panose="020B0502040204020203" pitchFamily="34" charset="0"/>
              </a:rPr>
              <a:t>ontaminated </a:t>
            </a:r>
            <a:r>
              <a:rPr lang="en-US" dirty="0" err="1" smtClean="0">
                <a:latin typeface="Bahnschrift SemiBold SemiConden" panose="020B0502040204020203" pitchFamily="34" charset="0"/>
              </a:rPr>
              <a:t>AdBlue</a:t>
            </a:r>
            <a:r>
              <a:rPr lang="en-US" dirty="0" smtClean="0">
                <a:latin typeface="Bahnschrift SemiBold SemiConden" panose="020B0502040204020203" pitchFamily="34" charset="0"/>
              </a:rPr>
              <a:t> solution leads to exhaust </a:t>
            </a:r>
            <a:r>
              <a:rPr lang="en-US" dirty="0">
                <a:latin typeface="Bahnschrift SemiBold SemiConden" panose="020B0502040204020203" pitchFamily="34" charset="0"/>
              </a:rPr>
              <a:t>gas </a:t>
            </a:r>
            <a:r>
              <a:rPr lang="en-US" dirty="0" smtClean="0">
                <a:latin typeface="Bahnschrift SemiBold SemiConden" panose="020B0502040204020203" pitchFamily="34" charset="0"/>
              </a:rPr>
              <a:t>being </a:t>
            </a:r>
            <a:r>
              <a:rPr lang="en-US" dirty="0">
                <a:latin typeface="Bahnschrift SemiBold SemiConden" panose="020B0502040204020203" pitchFamily="34" charset="0"/>
              </a:rPr>
              <a:t>filtered poorly and solely by the </a:t>
            </a:r>
            <a:r>
              <a:rPr lang="en-US" dirty="0" smtClean="0">
                <a:latin typeface="Bahnschrift SemiBold SemiConden" panose="020B0502040204020203" pitchFamily="34" charset="0"/>
              </a:rPr>
              <a:t>catalyst. This causes- </a:t>
            </a:r>
            <a:r>
              <a:rPr lang="en-US" dirty="0" smtClean="0">
                <a:solidFill>
                  <a:srgbClr val="FF0000"/>
                </a:solidFill>
                <a:latin typeface="Bahnschrift SemiBold SemiConden" panose="020B0502040204020203" pitchFamily="34" charset="0"/>
              </a:rPr>
              <a:t>BLOCKAGE</a:t>
            </a:r>
            <a:r>
              <a:rPr lang="en-US" dirty="0" smtClean="0">
                <a:latin typeface="Bahnschrift SemiBold SemiConden" panose="020B0502040204020203" pitchFamily="34" charset="0"/>
              </a:rPr>
              <a:t> in channel leading to low engine performance. </a:t>
            </a:r>
          </a:p>
          <a:p>
            <a:pPr algn="just"/>
            <a:endParaRPr lang="en-US" dirty="0" smtClean="0">
              <a:latin typeface="Bahnschrift SemiBold SemiConden" panose="020B0502040204020203" pitchFamily="34" charset="0"/>
            </a:endParaRPr>
          </a:p>
          <a:p>
            <a:pPr algn="just"/>
            <a:r>
              <a:rPr lang="en-US" dirty="0" smtClean="0">
                <a:solidFill>
                  <a:srgbClr val="00B050"/>
                </a:solidFill>
                <a:latin typeface="Bahnschrift SemiBold SemiConden" panose="020B0502040204020203" pitchFamily="34" charset="0"/>
                <a:cs typeface="Times New Roman" pitchFamily="18" charset="0"/>
              </a:rPr>
              <a:t>Quality sensor </a:t>
            </a:r>
            <a:r>
              <a:rPr lang="en-US" dirty="0" smtClean="0">
                <a:latin typeface="Bahnschrift SemiBold SemiConden" panose="020B0502040204020203" pitchFamily="34" charset="0"/>
                <a:cs typeface="Times New Roman" pitchFamily="18" charset="0"/>
              </a:rPr>
              <a:t>is used to determine contamination.</a:t>
            </a:r>
          </a:p>
        </p:txBody>
      </p:sp>
      <p:pic>
        <p:nvPicPr>
          <p:cNvPr id="1034" name="Picture 10" descr="Thinking Cartoon Clip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289" y="793521"/>
            <a:ext cx="2131695" cy="21316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068276" y="2099734"/>
            <a:ext cx="2952802" cy="461665"/>
          </a:xfrm>
          <a:prstGeom prst="rect">
            <a:avLst/>
          </a:prstGeom>
          <a:noFill/>
        </p:spPr>
        <p:txBody>
          <a:bodyPr wrap="square" rtlCol="0">
            <a:spAutoFit/>
          </a:bodyPr>
          <a:lstStyle/>
          <a:p>
            <a:r>
              <a:rPr lang="en-IN" sz="2400" dirty="0" smtClean="0">
                <a:solidFill>
                  <a:schemeClr val="accent1">
                    <a:lumMod val="50000"/>
                  </a:schemeClr>
                </a:solidFill>
                <a:latin typeface="Bahnschrift SemiBold SemiConden" panose="020B0502040204020203" pitchFamily="34" charset="0"/>
              </a:rPr>
              <a:t>HOW DOES THIS WORK?</a:t>
            </a:r>
            <a:endParaRPr lang="en-IN" sz="2400" dirty="0">
              <a:solidFill>
                <a:schemeClr val="accent1">
                  <a:lumMod val="50000"/>
                </a:schemeClr>
              </a:solidFill>
              <a:latin typeface="Bahnschrift SemiBold SemiConden" panose="020B0502040204020203" pitchFamily="34"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548" y="1663426"/>
            <a:ext cx="4881741" cy="4084231"/>
          </a:xfrm>
          <a:prstGeom prst="rect">
            <a:avLst/>
          </a:prstGeom>
        </p:spPr>
      </p:pic>
      <p:sp>
        <p:nvSpPr>
          <p:cNvPr id="2" name="Slide Number Placeholder 1"/>
          <p:cNvSpPr>
            <a:spLocks noGrp="1"/>
          </p:cNvSpPr>
          <p:nvPr>
            <p:ph type="sldNum" sz="quarter" idx="12"/>
          </p:nvPr>
        </p:nvSpPr>
        <p:spPr/>
        <p:txBody>
          <a:bodyPr/>
          <a:lstStyle/>
          <a:p>
            <a:fld id="{A705B0D5-481F-4354-BFA9-94780AF0A548}" type="slidenum">
              <a:rPr lang="en-IN" smtClean="0"/>
              <a:t>15</a:t>
            </a:fld>
            <a:endParaRPr lang="en-IN"/>
          </a:p>
        </p:txBody>
      </p:sp>
    </p:spTree>
    <p:extLst>
      <p:ext uri="{BB962C8B-B14F-4D97-AF65-F5344CB8AC3E}">
        <p14:creationId xmlns:p14="http://schemas.microsoft.com/office/powerpoint/2010/main" val="39650275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Rectangle 3"/>
          <p:cNvSpPr/>
          <p:nvPr/>
        </p:nvSpPr>
        <p:spPr>
          <a:xfrm>
            <a:off x="725282" y="213397"/>
            <a:ext cx="2161168"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lumMod val="75000"/>
                  </a:schemeClr>
                </a:solidFill>
                <a:latin typeface="Bahnschrift Condensed" panose="020B0502040204020203" pitchFamily="34" charset="0"/>
              </a:rPr>
              <a:t>Sensors </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pic>
        <p:nvPicPr>
          <p:cNvPr id="2050" name="Picture 2" descr="OS950 - Plastic Optical Level Sens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673" y="3909367"/>
            <a:ext cx="3837927" cy="231604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76464" y="1645884"/>
            <a:ext cx="4332516" cy="1754326"/>
          </a:xfrm>
          <a:prstGeom prst="rect">
            <a:avLst/>
          </a:prstGeom>
        </p:spPr>
        <p:txBody>
          <a:bodyPr wrap="square">
            <a:spAutoFit/>
          </a:bodyPr>
          <a:lstStyle/>
          <a:p>
            <a:pPr algn="just">
              <a:lnSpc>
                <a:spcPct val="150000"/>
              </a:lnSpc>
              <a:spcAft>
                <a:spcPts val="800"/>
              </a:spcAft>
            </a:pPr>
            <a:r>
              <a:rPr lang="en-US" dirty="0" smtClean="0">
                <a:effectLst/>
                <a:latin typeface="Bahnschrift SemiBold SemiConden" panose="020B0502040204020203" pitchFamily="34" charset="0"/>
                <a:ea typeface="Calibri" panose="020F0502020204030204" pitchFamily="34" charset="0"/>
                <a:cs typeface="Times New Roman" panose="02020603050405020304" pitchFamily="18" charset="0"/>
              </a:rPr>
              <a:t>The keen </a:t>
            </a:r>
            <a:r>
              <a:rPr lang="en-US" dirty="0" err="1" smtClean="0">
                <a:effectLst/>
                <a:latin typeface="Bahnschrift SemiBold SemiConden" panose="020B0502040204020203" pitchFamily="34" charset="0"/>
                <a:ea typeface="Calibri" panose="020F0502020204030204" pitchFamily="34" charset="0"/>
                <a:cs typeface="Times New Roman" panose="02020603050405020304" pitchFamily="18" charset="0"/>
              </a:rPr>
              <a:t>AdBlue</a:t>
            </a:r>
            <a:r>
              <a:rPr lang="en-US" dirty="0" smtClean="0">
                <a:effectLst/>
                <a:latin typeface="Bahnschrift SemiBold SemiConden" panose="020B0502040204020203" pitchFamily="34" charset="0"/>
                <a:ea typeface="Calibri" panose="020F0502020204030204" pitchFamily="34" charset="0"/>
                <a:cs typeface="Times New Roman" panose="02020603050405020304" pitchFamily="18" charset="0"/>
              </a:rPr>
              <a:t> level sensors have </a:t>
            </a:r>
            <a:r>
              <a:rPr lang="en-US" dirty="0" smtClean="0">
                <a:solidFill>
                  <a:srgbClr val="FF0000"/>
                </a:solidFill>
                <a:effectLst/>
                <a:latin typeface="Bahnschrift SemiBold SemiConden" panose="020B0502040204020203" pitchFamily="34" charset="0"/>
                <a:ea typeface="Calibri" panose="020F0502020204030204" pitchFamily="34" charset="0"/>
                <a:cs typeface="Times New Roman" panose="02020603050405020304" pitchFamily="18" charset="0"/>
              </a:rPr>
              <a:t>low affectability </a:t>
            </a:r>
            <a:r>
              <a:rPr lang="en-US" dirty="0" smtClean="0">
                <a:effectLst/>
                <a:latin typeface="Bahnschrift SemiBold SemiConden" panose="020B0502040204020203" pitchFamily="34" charset="0"/>
                <a:ea typeface="Calibri" panose="020F0502020204030204" pitchFamily="34" charset="0"/>
                <a:cs typeface="Times New Roman" panose="02020603050405020304" pitchFamily="18" charset="0"/>
              </a:rPr>
              <a:t>to encompassing light and are not influenced by froth when in air, or little air pockets when in </a:t>
            </a:r>
            <a:r>
              <a:rPr lang="en-US" dirty="0" err="1" smtClean="0">
                <a:effectLst/>
                <a:latin typeface="Bahnschrift SemiBold SemiConden" panose="020B0502040204020203" pitchFamily="34" charset="0"/>
                <a:ea typeface="Calibri" panose="020F0502020204030204" pitchFamily="34" charset="0"/>
                <a:cs typeface="Times New Roman" panose="02020603050405020304" pitchFamily="18" charset="0"/>
              </a:rPr>
              <a:t>AdBlue</a:t>
            </a:r>
            <a:r>
              <a:rPr lang="en-US" dirty="0" smtClean="0">
                <a:effectLst/>
                <a:latin typeface="Bahnschrift SemiBold SemiConden" panose="020B0502040204020203" pitchFamily="34" charset="0"/>
                <a:ea typeface="Calibri" panose="020F0502020204030204" pitchFamily="34" charset="0"/>
                <a:cs typeface="Times New Roman" panose="02020603050405020304" pitchFamily="18" charset="0"/>
              </a:rPr>
              <a:t> Solution</a:t>
            </a:r>
            <a:endParaRPr lang="en-IN" sz="1600" dirty="0">
              <a:effectLst/>
              <a:latin typeface="Bahnschrift SemiBold SemiConden" panose="020B0502040204020203" pitchFamily="34" charset="0"/>
              <a:ea typeface="Calibri" panose="020F0502020204030204" pitchFamily="34" charset="0"/>
              <a:cs typeface="Times New Roman" panose="02020603050405020304" pitchFamily="18" charset="0"/>
            </a:endParaRPr>
          </a:p>
        </p:txBody>
      </p:sp>
      <p:sp>
        <p:nvSpPr>
          <p:cNvPr id="6" name="Rectangle 5"/>
          <p:cNvSpPr/>
          <p:nvPr/>
        </p:nvSpPr>
        <p:spPr>
          <a:xfrm>
            <a:off x="576464" y="1245774"/>
            <a:ext cx="2045753" cy="400110"/>
          </a:xfrm>
          <a:prstGeom prst="rect">
            <a:avLst/>
          </a:prstGeom>
        </p:spPr>
        <p:txBody>
          <a:bodyPr wrap="none">
            <a:spAutoFit/>
          </a:bodyPr>
          <a:lstStyle/>
          <a:p>
            <a:r>
              <a:rPr lang="en-GB" sz="2000" dirty="0" smtClean="0">
                <a:solidFill>
                  <a:schemeClr val="accent1">
                    <a:lumMod val="50000"/>
                  </a:schemeClr>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SST Level Sensor </a:t>
            </a:r>
            <a:endParaRPr lang="en-IN" sz="2000" dirty="0">
              <a:solidFill>
                <a:schemeClr val="accent1">
                  <a:lumMod val="50000"/>
                </a:schemeClr>
              </a:solidFill>
              <a:latin typeface="Bahnschrift SemiBold SemiConden" panose="020B0502040204020203" pitchFamily="34" charset="0"/>
            </a:endParaRPr>
          </a:p>
        </p:txBody>
      </p:sp>
      <p:pic>
        <p:nvPicPr>
          <p:cNvPr id="8" name="Picture 7"/>
          <p:cNvPicPr/>
          <p:nvPr/>
        </p:nvPicPr>
        <p:blipFill>
          <a:blip r:embed="rId4"/>
          <a:stretch>
            <a:fillRect/>
          </a:stretch>
        </p:blipFill>
        <p:spPr>
          <a:xfrm>
            <a:off x="7756964" y="5124090"/>
            <a:ext cx="1861490" cy="1637875"/>
          </a:xfrm>
          <a:prstGeom prst="rect">
            <a:avLst/>
          </a:prstGeom>
        </p:spPr>
      </p:pic>
      <p:sp>
        <p:nvSpPr>
          <p:cNvPr id="7" name="Rectangle 6"/>
          <p:cNvSpPr/>
          <p:nvPr/>
        </p:nvSpPr>
        <p:spPr>
          <a:xfrm>
            <a:off x="6456073" y="3909367"/>
            <a:ext cx="4873690" cy="1338828"/>
          </a:xfrm>
          <a:prstGeom prst="rect">
            <a:avLst/>
          </a:prstGeom>
        </p:spPr>
        <p:txBody>
          <a:bodyPr wrap="square">
            <a:spAutoFit/>
          </a:bodyPr>
          <a:lstStyle/>
          <a:p>
            <a:pPr algn="just">
              <a:lnSpc>
                <a:spcPct val="150000"/>
              </a:lnSpc>
            </a:pPr>
            <a:r>
              <a:rPr lang="en-GB" dirty="0" smtClean="0">
                <a:solidFill>
                  <a:srgbClr val="000000"/>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Supports monitoring of the </a:t>
            </a:r>
            <a:r>
              <a:rPr lang="en-GB" dirty="0" err="1" smtClean="0">
                <a:solidFill>
                  <a:srgbClr val="000000"/>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Adblue</a:t>
            </a:r>
            <a:r>
              <a:rPr lang="en-GB" dirty="0" smtClean="0">
                <a:solidFill>
                  <a:srgbClr val="000000"/>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 tank in order to avoid refuelling with water, diesel or incorrect </a:t>
            </a:r>
            <a:r>
              <a:rPr lang="en-GB" dirty="0" err="1" smtClean="0">
                <a:solidFill>
                  <a:srgbClr val="000000"/>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Adblue</a:t>
            </a:r>
            <a:r>
              <a:rPr lang="en-GB" dirty="0" smtClean="0">
                <a:solidFill>
                  <a:srgbClr val="000000"/>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 concentration</a:t>
            </a:r>
            <a:endParaRPr lang="en-IN" dirty="0">
              <a:latin typeface="Bahnschrift SemiBold SemiConden" panose="020B0502040204020203" pitchFamily="34" charset="0"/>
            </a:endParaRPr>
          </a:p>
        </p:txBody>
      </p:sp>
      <p:sp>
        <p:nvSpPr>
          <p:cNvPr id="9" name="Rectangle 8"/>
          <p:cNvSpPr/>
          <p:nvPr/>
        </p:nvSpPr>
        <p:spPr>
          <a:xfrm>
            <a:off x="6456073" y="3600265"/>
            <a:ext cx="2496196" cy="400110"/>
          </a:xfrm>
          <a:prstGeom prst="rect">
            <a:avLst/>
          </a:prstGeom>
        </p:spPr>
        <p:txBody>
          <a:bodyPr wrap="none">
            <a:spAutoFit/>
          </a:bodyPr>
          <a:lstStyle/>
          <a:p>
            <a:r>
              <a:rPr lang="en-GB" sz="2000" dirty="0" smtClean="0">
                <a:solidFill>
                  <a:schemeClr val="accent1">
                    <a:lumMod val="50000"/>
                  </a:schemeClr>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AB </a:t>
            </a:r>
            <a:r>
              <a:rPr lang="en-GB" sz="2000" dirty="0" err="1" smtClean="0">
                <a:solidFill>
                  <a:schemeClr val="accent1">
                    <a:lumMod val="50000"/>
                  </a:schemeClr>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Elektronik’s</a:t>
            </a:r>
            <a:r>
              <a:rPr lang="en-GB" sz="2000" dirty="0" smtClean="0">
                <a:solidFill>
                  <a:schemeClr val="accent1">
                    <a:lumMod val="50000"/>
                  </a:schemeClr>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 sensor </a:t>
            </a:r>
            <a:endParaRPr lang="en-IN" sz="2000" dirty="0">
              <a:solidFill>
                <a:schemeClr val="accent1">
                  <a:lumMod val="50000"/>
                </a:schemeClr>
              </a:solidFill>
              <a:latin typeface="Bahnschrift SemiBold SemiConden" panose="020B0502040204020203" pitchFamily="34" charset="0"/>
            </a:endParaRP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39796" t="16986" r="40910" b="25954"/>
          <a:stretch/>
        </p:blipFill>
        <p:spPr>
          <a:xfrm>
            <a:off x="3612362" y="3800320"/>
            <a:ext cx="1940767" cy="2470757"/>
          </a:xfrm>
          <a:prstGeom prst="rect">
            <a:avLst/>
          </a:prstGeom>
        </p:spPr>
      </p:pic>
      <p:pic>
        <p:nvPicPr>
          <p:cNvPr id="16" name="Picture 15"/>
          <p:cNvPicPr/>
          <p:nvPr/>
        </p:nvPicPr>
        <p:blipFill>
          <a:blip r:embed="rId6"/>
          <a:stretch>
            <a:fillRect/>
          </a:stretch>
        </p:blipFill>
        <p:spPr>
          <a:xfrm>
            <a:off x="6378435" y="761834"/>
            <a:ext cx="4473595" cy="2638376"/>
          </a:xfrm>
          <a:prstGeom prst="rect">
            <a:avLst/>
          </a:prstGeom>
        </p:spPr>
      </p:pic>
      <p:sp>
        <p:nvSpPr>
          <p:cNvPr id="14" name="TextBox 13"/>
          <p:cNvSpPr txBox="1"/>
          <p:nvPr/>
        </p:nvSpPr>
        <p:spPr>
          <a:xfrm>
            <a:off x="7027971" y="290942"/>
            <a:ext cx="3174521" cy="369332"/>
          </a:xfrm>
          <a:prstGeom prst="rect">
            <a:avLst/>
          </a:prstGeom>
          <a:solidFill>
            <a:schemeClr val="accent5">
              <a:lumMod val="75000"/>
            </a:schemeClr>
          </a:solidFill>
          <a:ln>
            <a:solidFill>
              <a:schemeClr val="accent5">
                <a:lumMod val="75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dirty="0" smtClean="0">
                <a:solidFill>
                  <a:schemeClr val="bg1"/>
                </a:solidFill>
                <a:latin typeface="Bahnschrift SemiBold SemiConden" panose="020B0502040204020203" pitchFamily="34" charset="0"/>
              </a:rPr>
              <a:t>Connection Diagram</a:t>
            </a:r>
            <a:endParaRPr lang="en-IN" dirty="0">
              <a:solidFill>
                <a:schemeClr val="bg1"/>
              </a:solidFill>
              <a:latin typeface="Bahnschrift SemiBold SemiConden" panose="020B0502040204020203" pitchFamily="34" charset="0"/>
            </a:endParaRPr>
          </a:p>
        </p:txBody>
      </p:sp>
      <p:sp>
        <p:nvSpPr>
          <p:cNvPr id="2" name="Slide Number Placeholder 1"/>
          <p:cNvSpPr>
            <a:spLocks noGrp="1"/>
          </p:cNvSpPr>
          <p:nvPr>
            <p:ph type="sldNum" sz="quarter" idx="12"/>
          </p:nvPr>
        </p:nvSpPr>
        <p:spPr/>
        <p:txBody>
          <a:bodyPr/>
          <a:lstStyle/>
          <a:p>
            <a:fld id="{A705B0D5-481F-4354-BFA9-94780AF0A548}" type="slidenum">
              <a:rPr lang="en-IN" smtClean="0"/>
              <a:t>16</a:t>
            </a:fld>
            <a:endParaRPr lang="en-IN"/>
          </a:p>
        </p:txBody>
      </p:sp>
    </p:spTree>
    <p:extLst>
      <p:ext uri="{BB962C8B-B14F-4D97-AF65-F5344CB8AC3E}">
        <p14:creationId xmlns:p14="http://schemas.microsoft.com/office/powerpoint/2010/main" val="35526816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Rectangle 3"/>
          <p:cNvSpPr/>
          <p:nvPr/>
        </p:nvSpPr>
        <p:spPr>
          <a:xfrm>
            <a:off x="367923" y="129422"/>
            <a:ext cx="3926076"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lumMod val="75000"/>
                  </a:schemeClr>
                </a:solidFill>
                <a:latin typeface="Bahnschrift Condensed" panose="020B0502040204020203" pitchFamily="34" charset="0"/>
              </a:rPr>
              <a:t>Implementation </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6438" t="15008" r="26345" b="21995"/>
          <a:stretch/>
        </p:blipFill>
        <p:spPr>
          <a:xfrm>
            <a:off x="3834883" y="2199735"/>
            <a:ext cx="4599990" cy="34266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11" y="1771064"/>
            <a:ext cx="3693472" cy="4818780"/>
          </a:xfrm>
          <a:prstGeom prst="rect">
            <a:avLst/>
          </a:prstGeom>
        </p:spPr>
      </p:pic>
      <p:sp>
        <p:nvSpPr>
          <p:cNvPr id="7" name="Rectangle 6"/>
          <p:cNvSpPr/>
          <p:nvPr/>
        </p:nvSpPr>
        <p:spPr>
          <a:xfrm>
            <a:off x="5469123" y="5737199"/>
            <a:ext cx="1526380" cy="400110"/>
          </a:xfrm>
          <a:prstGeom prst="rect">
            <a:avLst/>
          </a:prstGeom>
        </p:spPr>
        <p:txBody>
          <a:bodyPr wrap="none">
            <a:spAutoFit/>
          </a:bodyPr>
          <a:lstStyle/>
          <a:p>
            <a:r>
              <a:rPr lang="en-GB" sz="2000" dirty="0" smtClean="0">
                <a:solidFill>
                  <a:schemeClr val="accent1">
                    <a:lumMod val="50000"/>
                  </a:schemeClr>
                </a:solidFill>
                <a:latin typeface="Bahnschrift SemiBold SemiConden" panose="020B0502040204020203" pitchFamily="34" charset="0"/>
                <a:ea typeface="Book Antiqua" panose="02040602050305030304" pitchFamily="18" charset="0"/>
                <a:cs typeface="Times New Roman" panose="02020603050405020304" pitchFamily="18" charset="0"/>
              </a:rPr>
              <a:t>Level sensor</a:t>
            </a:r>
            <a:r>
              <a:rPr lang="en-GB" sz="2000" dirty="0" smtClean="0">
                <a:solidFill>
                  <a:schemeClr val="accent1">
                    <a:lumMod val="50000"/>
                  </a:schemeClr>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 </a:t>
            </a:r>
            <a:endParaRPr lang="en-IN" sz="2000" dirty="0">
              <a:solidFill>
                <a:schemeClr val="accent1">
                  <a:lumMod val="50000"/>
                </a:schemeClr>
              </a:solidFill>
              <a:latin typeface="Bahnschrift SemiBold SemiConden" panose="020B0502040204020203" pitchFamily="34" charset="0"/>
            </a:endParaRPr>
          </a:p>
        </p:txBody>
      </p:sp>
      <p:pic>
        <p:nvPicPr>
          <p:cNvPr id="8" name="Picture 7"/>
          <p:cNvPicPr/>
          <p:nvPr/>
        </p:nvPicPr>
        <p:blipFill rotWithShape="1">
          <a:blip r:embed="rId5"/>
          <a:srcRect b="7761"/>
          <a:stretch/>
        </p:blipFill>
        <p:spPr bwMode="auto">
          <a:xfrm>
            <a:off x="8333049" y="3286520"/>
            <a:ext cx="3787416" cy="2197735"/>
          </a:xfrm>
          <a:prstGeom prst="rect">
            <a:avLst/>
          </a:prstGeom>
          <a:ln>
            <a:noFill/>
          </a:ln>
          <a:extLst>
            <a:ext uri="{53640926-AAD7-44D8-BBD7-CCE9431645EC}">
              <a14:shadowObscured xmlns:a14="http://schemas.microsoft.com/office/drawing/2010/main"/>
            </a:ext>
          </a:extLst>
        </p:spPr>
      </p:pic>
      <p:sp>
        <p:nvSpPr>
          <p:cNvPr id="9" name="Rectangle 8"/>
          <p:cNvSpPr/>
          <p:nvPr/>
        </p:nvSpPr>
        <p:spPr>
          <a:xfrm>
            <a:off x="924807" y="1226133"/>
            <a:ext cx="1406154" cy="400110"/>
          </a:xfrm>
          <a:prstGeom prst="rect">
            <a:avLst/>
          </a:prstGeom>
        </p:spPr>
        <p:txBody>
          <a:bodyPr wrap="none">
            <a:spAutoFit/>
          </a:bodyPr>
          <a:lstStyle/>
          <a:p>
            <a:r>
              <a:rPr lang="en-GB" sz="2000" dirty="0" smtClean="0">
                <a:solidFill>
                  <a:schemeClr val="accent1">
                    <a:lumMod val="50000"/>
                  </a:schemeClr>
                </a:solidFill>
                <a:latin typeface="Bahnschrift SemiBold SemiConden" panose="020B0502040204020203" pitchFamily="34" charset="0"/>
                <a:ea typeface="Book Antiqua" panose="02040602050305030304" pitchFamily="18" charset="0"/>
                <a:cs typeface="Times New Roman" panose="02020603050405020304" pitchFamily="18" charset="0"/>
              </a:rPr>
              <a:t>WORKFLOW</a:t>
            </a:r>
            <a:r>
              <a:rPr lang="en-GB" sz="2000" dirty="0" smtClean="0">
                <a:solidFill>
                  <a:schemeClr val="accent1">
                    <a:lumMod val="50000"/>
                  </a:schemeClr>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 </a:t>
            </a:r>
            <a:endParaRPr lang="en-IN" sz="2000" dirty="0">
              <a:solidFill>
                <a:schemeClr val="accent1">
                  <a:lumMod val="50000"/>
                </a:schemeClr>
              </a:solidFill>
              <a:latin typeface="Bahnschrift SemiBold SemiConden" panose="020B0502040204020203" pitchFamily="34" charset="0"/>
            </a:endParaRPr>
          </a:p>
        </p:txBody>
      </p:sp>
      <p:sp>
        <p:nvSpPr>
          <p:cNvPr id="10" name="Rectangle 9"/>
          <p:cNvSpPr/>
          <p:nvPr/>
        </p:nvSpPr>
        <p:spPr>
          <a:xfrm>
            <a:off x="9664480" y="5737199"/>
            <a:ext cx="1685077" cy="400110"/>
          </a:xfrm>
          <a:prstGeom prst="rect">
            <a:avLst/>
          </a:prstGeom>
        </p:spPr>
        <p:txBody>
          <a:bodyPr wrap="none">
            <a:spAutoFit/>
          </a:bodyPr>
          <a:lstStyle/>
          <a:p>
            <a:r>
              <a:rPr lang="en-GB" sz="2000" dirty="0" smtClean="0">
                <a:solidFill>
                  <a:schemeClr val="accent1">
                    <a:lumMod val="50000"/>
                  </a:schemeClr>
                </a:solidFill>
                <a:latin typeface="Bahnschrift SemiBold SemiConden" panose="020B0502040204020203" pitchFamily="34" charset="0"/>
                <a:ea typeface="Book Antiqua" panose="02040602050305030304" pitchFamily="18" charset="0"/>
                <a:cs typeface="Times New Roman" panose="02020603050405020304" pitchFamily="18" charset="0"/>
              </a:rPr>
              <a:t>Quality sensor</a:t>
            </a:r>
            <a:r>
              <a:rPr lang="en-GB" sz="2000" dirty="0" smtClean="0">
                <a:solidFill>
                  <a:schemeClr val="accent1">
                    <a:lumMod val="50000"/>
                  </a:schemeClr>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 </a:t>
            </a:r>
            <a:endParaRPr lang="en-IN" sz="2000" dirty="0">
              <a:solidFill>
                <a:schemeClr val="accent1">
                  <a:lumMod val="50000"/>
                </a:schemeClr>
              </a:solidFill>
              <a:latin typeface="Bahnschrift SemiBold SemiConden" panose="020B0502040204020203" pitchFamily="34" charset="0"/>
            </a:endParaRPr>
          </a:p>
        </p:txBody>
      </p:sp>
      <p:pic>
        <p:nvPicPr>
          <p:cNvPr id="7174" name="Picture 6" descr="Settings Vector SVG Icon (138) - SVG Repo Free SVG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93999" y="138652"/>
            <a:ext cx="879594" cy="87959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705B0D5-481F-4354-BFA9-94780AF0A548}" type="slidenum">
              <a:rPr lang="en-IN" smtClean="0"/>
              <a:t>17</a:t>
            </a:fld>
            <a:endParaRPr lang="en-IN" dirty="0"/>
          </a:p>
        </p:txBody>
      </p:sp>
    </p:spTree>
    <p:extLst>
      <p:ext uri="{BB962C8B-B14F-4D97-AF65-F5344CB8AC3E}">
        <p14:creationId xmlns:p14="http://schemas.microsoft.com/office/powerpoint/2010/main" val="2696560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Rectangle 3"/>
          <p:cNvSpPr/>
          <p:nvPr/>
        </p:nvSpPr>
        <p:spPr>
          <a:xfrm>
            <a:off x="141411" y="129422"/>
            <a:ext cx="3926076"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lumMod val="75000"/>
                  </a:schemeClr>
                </a:solidFill>
                <a:latin typeface="Bahnschrift Condensed" panose="020B0502040204020203" pitchFamily="34" charset="0"/>
              </a:rPr>
              <a:t>Implementation </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824"/>
          <a:stretch/>
        </p:blipFill>
        <p:spPr>
          <a:xfrm>
            <a:off x="802258" y="3148490"/>
            <a:ext cx="5078082" cy="32478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769" y="591087"/>
            <a:ext cx="3557678" cy="5805248"/>
          </a:xfrm>
          <a:prstGeom prst="rect">
            <a:avLst/>
          </a:prstGeom>
        </p:spPr>
      </p:pic>
      <p:sp>
        <p:nvSpPr>
          <p:cNvPr id="7" name="Rectangle 6"/>
          <p:cNvSpPr/>
          <p:nvPr/>
        </p:nvSpPr>
        <p:spPr>
          <a:xfrm>
            <a:off x="802258" y="1223458"/>
            <a:ext cx="4332516" cy="1754326"/>
          </a:xfrm>
          <a:prstGeom prst="rect">
            <a:avLst/>
          </a:prstGeom>
        </p:spPr>
        <p:txBody>
          <a:bodyPr wrap="square">
            <a:spAutoFit/>
          </a:bodyPr>
          <a:lstStyle/>
          <a:p>
            <a:pPr algn="just">
              <a:lnSpc>
                <a:spcPct val="150000"/>
              </a:lnSpc>
              <a:spcAft>
                <a:spcPts val="800"/>
              </a:spcAft>
            </a:pPr>
            <a:r>
              <a:rPr lang="en-US" dirty="0" smtClean="0">
                <a:effectLst/>
                <a:latin typeface="Bahnschrift SemiBold SemiConden" panose="020B0502040204020203" pitchFamily="34" charset="0"/>
                <a:ea typeface="Calibri" panose="020F0502020204030204" pitchFamily="34" charset="0"/>
                <a:cs typeface="Times New Roman" panose="02020603050405020304" pitchFamily="18" charset="0"/>
              </a:rPr>
              <a:t>The pictures of real </a:t>
            </a:r>
            <a:r>
              <a:rPr lang="en-US" dirty="0" err="1" smtClean="0">
                <a:effectLst/>
                <a:latin typeface="Bahnschrift SemiBold SemiConden" panose="020B0502040204020203" pitchFamily="34" charset="0"/>
                <a:ea typeface="Calibri" panose="020F0502020204030204" pitchFamily="34" charset="0"/>
                <a:cs typeface="Times New Roman" panose="02020603050405020304" pitchFamily="18" charset="0"/>
              </a:rPr>
              <a:t>AdBlue</a:t>
            </a:r>
            <a:r>
              <a:rPr lang="en-US" dirty="0" smtClean="0">
                <a:effectLst/>
                <a:latin typeface="Bahnschrift SemiBold SemiConden" panose="020B0502040204020203" pitchFamily="34" charset="0"/>
                <a:ea typeface="Calibri" panose="020F0502020204030204" pitchFamily="34" charset="0"/>
                <a:cs typeface="Times New Roman" panose="02020603050405020304" pitchFamily="18" charset="0"/>
              </a:rPr>
              <a:t> tank in truck employed in </a:t>
            </a:r>
            <a:r>
              <a:rPr lang="en-US" dirty="0" smtClean="0">
                <a:latin typeface="Bahnschrift SemiBold SemiConden" panose="020B0502040204020203" pitchFamily="34" charset="0"/>
                <a:ea typeface="Calibri" panose="020F0502020204030204" pitchFamily="34" charset="0"/>
                <a:cs typeface="Times New Roman" panose="02020603050405020304" pitchFamily="18" charset="0"/>
              </a:rPr>
              <a:t>the exhaust system of BS6 engines. CAN quality sensors were tested using MCP2515 module on </a:t>
            </a:r>
            <a:r>
              <a:rPr lang="en-US" dirty="0" err="1" smtClean="0">
                <a:latin typeface="Bahnschrift SemiBold SemiConden" panose="020B0502040204020203" pitchFamily="34" charset="0"/>
                <a:ea typeface="Calibri" panose="020F0502020204030204" pitchFamily="34" charset="0"/>
                <a:cs typeface="Times New Roman" panose="02020603050405020304" pitchFamily="18" charset="0"/>
              </a:rPr>
              <a:t>Arduino</a:t>
            </a:r>
            <a:endParaRPr lang="en-IN" sz="1600" dirty="0">
              <a:effectLst/>
              <a:latin typeface="Bahnschrift SemiBold SemiConden" panose="020B0502040204020203" pitchFamily="34" charset="0"/>
              <a:ea typeface="Calibri" panose="020F0502020204030204" pitchFamily="34" charset="0"/>
              <a:cs typeface="Times New Roman" panose="02020603050405020304" pitchFamily="18" charset="0"/>
            </a:endParaRPr>
          </a:p>
        </p:txBody>
      </p:sp>
      <p:pic>
        <p:nvPicPr>
          <p:cNvPr id="8" name="Picture 6" descr="Settings Vector SVG Icon (138) - SVG Repo Free SVG Ic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93999" y="138652"/>
            <a:ext cx="879594" cy="87959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705B0D5-481F-4354-BFA9-94780AF0A548}" type="slidenum">
              <a:rPr lang="en-IN" smtClean="0"/>
              <a:t>18</a:t>
            </a:fld>
            <a:endParaRPr lang="en-IN"/>
          </a:p>
        </p:txBody>
      </p:sp>
    </p:spTree>
    <p:extLst>
      <p:ext uri="{BB962C8B-B14F-4D97-AF65-F5344CB8AC3E}">
        <p14:creationId xmlns:p14="http://schemas.microsoft.com/office/powerpoint/2010/main" val="2523902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Rectangle 3"/>
          <p:cNvSpPr/>
          <p:nvPr/>
        </p:nvSpPr>
        <p:spPr>
          <a:xfrm>
            <a:off x="779404" y="129422"/>
            <a:ext cx="2650085"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lumMod val="75000"/>
                  </a:schemeClr>
                </a:solidFill>
                <a:latin typeface="Bahnschrift Condensed" panose="020B0502040204020203" pitchFamily="34" charset="0"/>
              </a:rPr>
              <a:t>Simulation</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sp>
        <p:nvSpPr>
          <p:cNvPr id="5" name="Rectangle 4"/>
          <p:cNvSpPr/>
          <p:nvPr/>
        </p:nvSpPr>
        <p:spPr>
          <a:xfrm>
            <a:off x="779404" y="1143481"/>
            <a:ext cx="1677062" cy="400110"/>
          </a:xfrm>
          <a:prstGeom prst="rect">
            <a:avLst/>
          </a:prstGeom>
        </p:spPr>
        <p:txBody>
          <a:bodyPr wrap="none">
            <a:spAutoFit/>
          </a:bodyPr>
          <a:lstStyle/>
          <a:p>
            <a:r>
              <a:rPr lang="en-GB" sz="2000" dirty="0" smtClean="0">
                <a:solidFill>
                  <a:schemeClr val="accent1">
                    <a:lumMod val="50000"/>
                  </a:schemeClr>
                </a:solidFill>
                <a:latin typeface="Bahnschrift SemiBold SemiConden" panose="020B0502040204020203" pitchFamily="34" charset="0"/>
                <a:ea typeface="Book Antiqua" panose="02040602050305030304" pitchFamily="18" charset="0"/>
                <a:cs typeface="Times New Roman" panose="02020603050405020304" pitchFamily="18" charset="0"/>
              </a:rPr>
              <a:t>Level sensing </a:t>
            </a:r>
            <a:r>
              <a:rPr lang="en-GB" sz="2000" dirty="0" smtClean="0">
                <a:solidFill>
                  <a:schemeClr val="accent1">
                    <a:lumMod val="50000"/>
                  </a:schemeClr>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 </a:t>
            </a:r>
            <a:endParaRPr lang="en-IN" sz="2000" dirty="0">
              <a:solidFill>
                <a:schemeClr val="accent1">
                  <a:lumMod val="50000"/>
                </a:schemeClr>
              </a:solidFill>
              <a:latin typeface="Bahnschrift SemiBold SemiConden" panose="020B0502040204020203"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04" y="1543591"/>
            <a:ext cx="10823124" cy="5133253"/>
          </a:xfrm>
          <a:prstGeom prst="rect">
            <a:avLst/>
          </a:prstGeom>
        </p:spPr>
      </p:pic>
      <p:sp>
        <p:nvSpPr>
          <p:cNvPr id="2" name="Slide Number Placeholder 1"/>
          <p:cNvSpPr>
            <a:spLocks noGrp="1"/>
          </p:cNvSpPr>
          <p:nvPr>
            <p:ph type="sldNum" sz="quarter" idx="12"/>
          </p:nvPr>
        </p:nvSpPr>
        <p:spPr/>
        <p:txBody>
          <a:bodyPr/>
          <a:lstStyle/>
          <a:p>
            <a:fld id="{A705B0D5-481F-4354-BFA9-94780AF0A548}" type="slidenum">
              <a:rPr lang="en-IN" smtClean="0"/>
              <a:t>19</a:t>
            </a:fld>
            <a:endParaRPr lang="en-IN"/>
          </a:p>
        </p:txBody>
      </p:sp>
    </p:spTree>
    <p:extLst>
      <p:ext uri="{BB962C8B-B14F-4D97-AF65-F5344CB8AC3E}">
        <p14:creationId xmlns:p14="http://schemas.microsoft.com/office/powerpoint/2010/main" val="25612011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451581C-3DFA-497B-AE4C-705F67C3974D}"/>
              </a:ext>
            </a:extLst>
          </p:cNvPr>
          <p:cNvSpPr txBox="1"/>
          <p:nvPr/>
        </p:nvSpPr>
        <p:spPr>
          <a:xfrm>
            <a:off x="2008468" y="69509"/>
            <a:ext cx="4961673" cy="584775"/>
          </a:xfrm>
          <a:prstGeom prst="rect">
            <a:avLst/>
          </a:prstGeom>
          <a:noFill/>
        </p:spPr>
        <p:txBody>
          <a:bodyPr wrap="square" rtlCol="0">
            <a:spAutoFit/>
          </a:bodyPr>
          <a:lstStyle/>
          <a:p>
            <a:pPr algn="ctr"/>
            <a:r>
              <a:rPr lang="en-IN" sz="3200" b="1" dirty="0" smtClean="0">
                <a:solidFill>
                  <a:srgbClr val="FF0000"/>
                </a:solidFill>
                <a:latin typeface="Bahnschrift SemiBold" panose="020B0502040204020203" pitchFamily="34" charset="0"/>
              </a:rPr>
              <a:t>PO </a:t>
            </a:r>
            <a:r>
              <a:rPr lang="en-IN" sz="3200" b="1" dirty="0">
                <a:solidFill>
                  <a:srgbClr val="FF0000"/>
                </a:solidFill>
                <a:latin typeface="Bahnschrift SemiBold" panose="020B0502040204020203" pitchFamily="34" charset="0"/>
              </a:rPr>
              <a:t>-</a:t>
            </a:r>
            <a:r>
              <a:rPr lang="en-IN" sz="3200" b="1" dirty="0" smtClean="0">
                <a:solidFill>
                  <a:srgbClr val="FF0000"/>
                </a:solidFill>
                <a:latin typeface="Bahnschrift SemiBold" panose="020B0502040204020203" pitchFamily="34" charset="0"/>
              </a:rPr>
              <a:t> PSO Mapping</a:t>
            </a:r>
            <a:endParaRPr lang="en-IN" sz="3200" b="1" dirty="0">
              <a:solidFill>
                <a:srgbClr val="FF0000"/>
              </a:solidFill>
              <a:latin typeface="Bahnschrift SemiBold" panose="020B0502040204020203" pitchFamily="34" charset="0"/>
            </a:endParaRPr>
          </a:p>
        </p:txBody>
      </p:sp>
      <p:graphicFrame>
        <p:nvGraphicFramePr>
          <p:cNvPr id="3" name="Content Placeholder 3"/>
          <p:cNvGraphicFramePr>
            <a:graphicFrameLocks/>
          </p:cNvGraphicFramePr>
          <p:nvPr>
            <p:extLst>
              <p:ext uri="{D42A27DB-BD31-4B8C-83A1-F6EECF244321}">
                <p14:modId xmlns:p14="http://schemas.microsoft.com/office/powerpoint/2010/main" val="1961689479"/>
              </p:ext>
            </p:extLst>
          </p:nvPr>
        </p:nvGraphicFramePr>
        <p:xfrm>
          <a:off x="283701" y="940279"/>
          <a:ext cx="11732652" cy="5554874"/>
        </p:xfrm>
        <a:graphic>
          <a:graphicData uri="http://schemas.openxmlformats.org/drawingml/2006/table">
            <a:tbl>
              <a:tblPr firstRow="1" bandRow="1">
                <a:tableStyleId>{5C22544A-7EE6-4342-B048-85BDC9FD1C3A}</a:tableStyleId>
              </a:tblPr>
              <a:tblGrid>
                <a:gridCol w="1416675">
                  <a:extLst>
                    <a:ext uri="{9D8B030D-6E8A-4147-A177-3AD203B41FA5}">
                      <a16:colId xmlns:a16="http://schemas.microsoft.com/office/drawing/2014/main" xmlns="" val="20000"/>
                    </a:ext>
                  </a:extLst>
                </a:gridCol>
                <a:gridCol w="1877315">
                  <a:extLst>
                    <a:ext uri="{9D8B030D-6E8A-4147-A177-3AD203B41FA5}">
                      <a16:colId xmlns:a16="http://schemas.microsoft.com/office/drawing/2014/main" xmlns="" val="20001"/>
                    </a:ext>
                  </a:extLst>
                </a:gridCol>
                <a:gridCol w="8438662">
                  <a:extLst>
                    <a:ext uri="{9D8B030D-6E8A-4147-A177-3AD203B41FA5}">
                      <a16:colId xmlns:a16="http://schemas.microsoft.com/office/drawing/2014/main" xmlns="" val="20002"/>
                    </a:ext>
                  </a:extLst>
                </a:gridCol>
              </a:tblGrid>
              <a:tr h="221908">
                <a:tc>
                  <a:txBody>
                    <a:bodyPr/>
                    <a:lstStyle/>
                    <a:p>
                      <a:r>
                        <a:rPr lang="en-US" dirty="0"/>
                        <a:t>PO</a:t>
                      </a:r>
                      <a:endParaRPr lang="en-IN" dirty="0"/>
                    </a:p>
                  </a:txBody>
                  <a:tcPr/>
                </a:tc>
                <a:tc>
                  <a:txBody>
                    <a:bodyPr/>
                    <a:lstStyle/>
                    <a:p>
                      <a:r>
                        <a:rPr lang="en-US"/>
                        <a:t>LEVEL  (3/2/1)</a:t>
                      </a:r>
                      <a:endParaRPr lang="en-IN"/>
                    </a:p>
                  </a:txBody>
                  <a:tcPr/>
                </a:tc>
                <a:tc>
                  <a:txBody>
                    <a:bodyPr/>
                    <a:lstStyle/>
                    <a:p>
                      <a:r>
                        <a:rPr lang="en-US"/>
                        <a:t>JUSTIIFICATION</a:t>
                      </a:r>
                      <a:r>
                        <a:rPr lang="en-US" baseline="0"/>
                        <a:t> </a:t>
                      </a:r>
                      <a:endParaRPr lang="en-IN"/>
                    </a:p>
                  </a:txBody>
                  <a:tcPr/>
                </a:tc>
                <a:extLst>
                  <a:ext uri="{0D108BD9-81ED-4DB2-BD59-A6C34878D82A}">
                    <a16:rowId xmlns:a16="http://schemas.microsoft.com/office/drawing/2014/main" xmlns="" val="10000"/>
                  </a:ext>
                </a:extLst>
              </a:tr>
              <a:tr h="370651">
                <a:tc>
                  <a:txBody>
                    <a:bodyPr/>
                    <a:lstStyle/>
                    <a:p>
                      <a:r>
                        <a:rPr lang="en-US"/>
                        <a:t>PO 1</a:t>
                      </a:r>
                      <a:endParaRPr lang="en-IN"/>
                    </a:p>
                  </a:txBody>
                  <a:tcPr/>
                </a:tc>
                <a:tc>
                  <a:txBody>
                    <a:bodyPr/>
                    <a:lstStyle/>
                    <a:p>
                      <a:r>
                        <a:rPr lang="en-US"/>
                        <a:t>3</a:t>
                      </a:r>
                      <a:endParaRPr lang="en-IN"/>
                    </a:p>
                  </a:txBody>
                  <a:tcPr/>
                </a:tc>
                <a:tc>
                  <a:txBody>
                    <a:bodyPr/>
                    <a:lstStyle/>
                    <a:p>
                      <a:r>
                        <a:rPr lang="en-US" dirty="0"/>
                        <a:t>Applied</a:t>
                      </a:r>
                      <a:r>
                        <a:rPr lang="en-US" baseline="0" dirty="0"/>
                        <a:t> knowledge </a:t>
                      </a:r>
                      <a:r>
                        <a:rPr lang="en-US" baseline="0" dirty="0" smtClean="0"/>
                        <a:t>of Embedded Systems, Analog Electronic Circuits, </a:t>
                      </a:r>
                      <a:r>
                        <a:rPr lang="en-US" baseline="0" dirty="0" err="1" smtClean="0"/>
                        <a:t>IoT</a:t>
                      </a:r>
                      <a:r>
                        <a:rPr lang="en-US" baseline="0" dirty="0" smtClean="0"/>
                        <a:t>.</a:t>
                      </a:r>
                      <a:endParaRPr lang="en-IN" dirty="0"/>
                    </a:p>
                  </a:txBody>
                  <a:tcPr/>
                </a:tc>
                <a:extLst>
                  <a:ext uri="{0D108BD9-81ED-4DB2-BD59-A6C34878D82A}">
                    <a16:rowId xmlns:a16="http://schemas.microsoft.com/office/drawing/2014/main" xmlns="" val="10001"/>
                  </a:ext>
                </a:extLst>
              </a:tr>
              <a:tr h="370651">
                <a:tc>
                  <a:txBody>
                    <a:bodyPr/>
                    <a:lstStyle/>
                    <a:p>
                      <a:r>
                        <a:rPr lang="en-US"/>
                        <a:t>PO 2</a:t>
                      </a:r>
                      <a:endParaRPr lang="en-IN"/>
                    </a:p>
                  </a:txBody>
                  <a:tcPr/>
                </a:tc>
                <a:tc>
                  <a:txBody>
                    <a:bodyPr/>
                    <a:lstStyle/>
                    <a:p>
                      <a:r>
                        <a:rPr lang="en-US"/>
                        <a:t>3</a:t>
                      </a:r>
                      <a:endParaRPr lang="en-IN"/>
                    </a:p>
                  </a:txBody>
                  <a:tcPr/>
                </a:tc>
                <a:tc>
                  <a:txBody>
                    <a:bodyPr/>
                    <a:lstStyle/>
                    <a:p>
                      <a:r>
                        <a:rPr lang="en-US" dirty="0"/>
                        <a:t>Analyze</a:t>
                      </a:r>
                      <a:r>
                        <a:rPr lang="en-US" baseline="0" dirty="0"/>
                        <a:t> research papers on </a:t>
                      </a:r>
                      <a:r>
                        <a:rPr lang="en-US" baseline="0" dirty="0" smtClean="0"/>
                        <a:t>clutch wear out and </a:t>
                      </a:r>
                      <a:r>
                        <a:rPr lang="en-US" baseline="0" dirty="0" err="1" smtClean="0"/>
                        <a:t>AdBlue</a:t>
                      </a:r>
                      <a:r>
                        <a:rPr lang="en-US" baseline="0" dirty="0" smtClean="0"/>
                        <a:t> in BS6 engine. </a:t>
                      </a:r>
                      <a:endParaRPr lang="en-IN" dirty="0"/>
                    </a:p>
                  </a:txBody>
                  <a:tcPr/>
                </a:tc>
                <a:extLst>
                  <a:ext uri="{0D108BD9-81ED-4DB2-BD59-A6C34878D82A}">
                    <a16:rowId xmlns:a16="http://schemas.microsoft.com/office/drawing/2014/main" xmlns="" val="10002"/>
                  </a:ext>
                </a:extLst>
              </a:tr>
              <a:tr h="370651">
                <a:tc>
                  <a:txBody>
                    <a:bodyPr/>
                    <a:lstStyle/>
                    <a:p>
                      <a:r>
                        <a:rPr lang="en-US"/>
                        <a:t>PO 3</a:t>
                      </a:r>
                      <a:endParaRPr lang="en-IN"/>
                    </a:p>
                  </a:txBody>
                  <a:tcPr/>
                </a:tc>
                <a:tc>
                  <a:txBody>
                    <a:bodyPr/>
                    <a:lstStyle/>
                    <a:p>
                      <a:r>
                        <a:rPr lang="en-US"/>
                        <a:t>3</a:t>
                      </a:r>
                      <a:endParaRPr lang="en-IN"/>
                    </a:p>
                  </a:txBody>
                  <a:tcPr/>
                </a:tc>
                <a:tc>
                  <a:txBody>
                    <a:bodyPr/>
                    <a:lstStyle/>
                    <a:p>
                      <a:r>
                        <a:rPr lang="en-US" dirty="0"/>
                        <a:t>Design solution for</a:t>
                      </a:r>
                      <a:r>
                        <a:rPr lang="en-US" baseline="0" dirty="0"/>
                        <a:t> </a:t>
                      </a:r>
                      <a:r>
                        <a:rPr lang="en-US" baseline="0" dirty="0" smtClean="0"/>
                        <a:t>a Vehicle Monitoring system</a:t>
                      </a:r>
                      <a:endParaRPr lang="en-IN" dirty="0"/>
                    </a:p>
                  </a:txBody>
                  <a:tcPr/>
                </a:tc>
                <a:extLst>
                  <a:ext uri="{0D108BD9-81ED-4DB2-BD59-A6C34878D82A}">
                    <a16:rowId xmlns:a16="http://schemas.microsoft.com/office/drawing/2014/main" xmlns="" val="10003"/>
                  </a:ext>
                </a:extLst>
              </a:tr>
              <a:tr h="370651">
                <a:tc>
                  <a:txBody>
                    <a:bodyPr/>
                    <a:lstStyle/>
                    <a:p>
                      <a:r>
                        <a:rPr lang="en-US"/>
                        <a:t>PO 4</a:t>
                      </a:r>
                      <a:endParaRPr lang="en-IN"/>
                    </a:p>
                  </a:txBody>
                  <a:tcPr/>
                </a:tc>
                <a:tc>
                  <a:txBody>
                    <a:bodyPr/>
                    <a:lstStyle/>
                    <a:p>
                      <a:r>
                        <a:rPr lang="en-US"/>
                        <a:t>2</a:t>
                      </a:r>
                      <a:endParaRPr lang="en-IN"/>
                    </a:p>
                  </a:txBody>
                  <a:tcPr/>
                </a:tc>
                <a:tc>
                  <a:txBody>
                    <a:bodyPr/>
                    <a:lstStyle/>
                    <a:p>
                      <a:r>
                        <a:rPr lang="en-US" dirty="0"/>
                        <a:t>Attempt</a:t>
                      </a:r>
                      <a:r>
                        <a:rPr lang="en-US" baseline="0" dirty="0"/>
                        <a:t> to </a:t>
                      </a:r>
                      <a:r>
                        <a:rPr lang="en-US" baseline="0" dirty="0" smtClean="0"/>
                        <a:t>find a solution for maintenance of small parts.</a:t>
                      </a:r>
                      <a:endParaRPr lang="en-IN" dirty="0"/>
                    </a:p>
                  </a:txBody>
                  <a:tcPr/>
                </a:tc>
                <a:extLst>
                  <a:ext uri="{0D108BD9-81ED-4DB2-BD59-A6C34878D82A}">
                    <a16:rowId xmlns:a16="http://schemas.microsoft.com/office/drawing/2014/main" xmlns="" val="10004"/>
                  </a:ext>
                </a:extLst>
              </a:tr>
              <a:tr h="370651">
                <a:tc>
                  <a:txBody>
                    <a:bodyPr/>
                    <a:lstStyle/>
                    <a:p>
                      <a:r>
                        <a:rPr lang="en-US"/>
                        <a:t>PO 5</a:t>
                      </a:r>
                      <a:endParaRPr lang="en-IN"/>
                    </a:p>
                  </a:txBody>
                  <a:tcPr/>
                </a:tc>
                <a:tc>
                  <a:txBody>
                    <a:bodyPr/>
                    <a:lstStyle/>
                    <a:p>
                      <a:r>
                        <a:rPr lang="en-US"/>
                        <a:t>2</a:t>
                      </a:r>
                      <a:endParaRPr lang="en-IN"/>
                    </a:p>
                  </a:txBody>
                  <a:tcPr/>
                </a:tc>
                <a:tc>
                  <a:txBody>
                    <a:bodyPr/>
                    <a:lstStyle/>
                    <a:p>
                      <a:r>
                        <a:rPr lang="en-US" dirty="0"/>
                        <a:t>Use </a:t>
                      </a:r>
                      <a:r>
                        <a:rPr lang="en-US" dirty="0" smtClean="0"/>
                        <a:t>of</a:t>
                      </a:r>
                      <a:r>
                        <a:rPr lang="en-US" baseline="0" dirty="0" smtClean="0"/>
                        <a:t> </a:t>
                      </a:r>
                      <a:r>
                        <a:rPr lang="en-US" baseline="0" dirty="0" err="1" smtClean="0"/>
                        <a:t>Thingspeak</a:t>
                      </a:r>
                      <a:r>
                        <a:rPr lang="en-US" baseline="0" dirty="0" smtClean="0"/>
                        <a:t>, </a:t>
                      </a:r>
                      <a:r>
                        <a:rPr lang="en-US" baseline="0" dirty="0" err="1" smtClean="0"/>
                        <a:t>LabVIEW</a:t>
                      </a:r>
                      <a:r>
                        <a:rPr lang="en-US" baseline="0" dirty="0" smtClean="0"/>
                        <a:t>, Angular JS, </a:t>
                      </a:r>
                      <a:r>
                        <a:rPr lang="en-US" baseline="0" dirty="0" err="1" smtClean="0"/>
                        <a:t>NodeMCU</a:t>
                      </a:r>
                      <a:endParaRPr lang="en-IN" dirty="0"/>
                    </a:p>
                  </a:txBody>
                  <a:tcPr/>
                </a:tc>
                <a:extLst>
                  <a:ext uri="{0D108BD9-81ED-4DB2-BD59-A6C34878D82A}">
                    <a16:rowId xmlns:a16="http://schemas.microsoft.com/office/drawing/2014/main" xmlns="" val="10005"/>
                  </a:ext>
                </a:extLst>
              </a:tr>
              <a:tr h="370651">
                <a:tc>
                  <a:txBody>
                    <a:bodyPr/>
                    <a:lstStyle/>
                    <a:p>
                      <a:r>
                        <a:rPr lang="en-US"/>
                        <a:t>PO 6</a:t>
                      </a:r>
                      <a:endParaRPr lang="en-IN"/>
                    </a:p>
                  </a:txBody>
                  <a:tcPr/>
                </a:tc>
                <a:tc>
                  <a:txBody>
                    <a:bodyPr/>
                    <a:lstStyle/>
                    <a:p>
                      <a:r>
                        <a:rPr lang="en-US"/>
                        <a:t>3</a:t>
                      </a:r>
                      <a:endParaRPr lang="en-IN"/>
                    </a:p>
                  </a:txBody>
                  <a:tcPr/>
                </a:tc>
                <a:tc>
                  <a:txBody>
                    <a:bodyPr/>
                    <a:lstStyle/>
                    <a:p>
                      <a:r>
                        <a:rPr lang="en-US" dirty="0"/>
                        <a:t>Provide </a:t>
                      </a:r>
                      <a:r>
                        <a:rPr lang="en-US" dirty="0" smtClean="0"/>
                        <a:t>better</a:t>
                      </a:r>
                      <a:r>
                        <a:rPr lang="en-US" baseline="0" dirty="0" smtClean="0"/>
                        <a:t> alert system to vehicle users and information to the service center.</a:t>
                      </a:r>
                      <a:endParaRPr lang="en-IN" dirty="0"/>
                    </a:p>
                  </a:txBody>
                  <a:tcPr/>
                </a:tc>
                <a:extLst>
                  <a:ext uri="{0D108BD9-81ED-4DB2-BD59-A6C34878D82A}">
                    <a16:rowId xmlns:a16="http://schemas.microsoft.com/office/drawing/2014/main" xmlns="" val="10006"/>
                  </a:ext>
                </a:extLst>
              </a:tr>
              <a:tr h="370651">
                <a:tc>
                  <a:txBody>
                    <a:bodyPr/>
                    <a:lstStyle/>
                    <a:p>
                      <a:r>
                        <a:rPr lang="en-US"/>
                        <a:t>PO 7</a:t>
                      </a:r>
                      <a:endParaRPr lang="en-IN"/>
                    </a:p>
                  </a:txBody>
                  <a:tcPr/>
                </a:tc>
                <a:tc>
                  <a:txBody>
                    <a:bodyPr/>
                    <a:lstStyle/>
                    <a:p>
                      <a:r>
                        <a:rPr lang="en-US"/>
                        <a:t>3</a:t>
                      </a:r>
                      <a:endParaRPr lang="en-IN"/>
                    </a:p>
                  </a:txBody>
                  <a:tcPr/>
                </a:tc>
                <a:tc>
                  <a:txBody>
                    <a:bodyPr/>
                    <a:lstStyle/>
                    <a:p>
                      <a:r>
                        <a:rPr lang="en-US" dirty="0" smtClean="0"/>
                        <a:t>In</a:t>
                      </a:r>
                      <a:r>
                        <a:rPr lang="en-US" baseline="0" dirty="0" smtClean="0"/>
                        <a:t> order to comply with the emission norms to reduce </a:t>
                      </a:r>
                      <a:r>
                        <a:rPr lang="en-US" baseline="0" dirty="0" err="1" smtClean="0"/>
                        <a:t>NOx</a:t>
                      </a:r>
                      <a:r>
                        <a:rPr lang="en-US" baseline="0" dirty="0" smtClean="0"/>
                        <a:t> released.</a:t>
                      </a:r>
                      <a:endParaRPr lang="en-IN" dirty="0"/>
                    </a:p>
                  </a:txBody>
                  <a:tcPr/>
                </a:tc>
                <a:extLst>
                  <a:ext uri="{0D108BD9-81ED-4DB2-BD59-A6C34878D82A}">
                    <a16:rowId xmlns:a16="http://schemas.microsoft.com/office/drawing/2014/main" xmlns="" val="10007"/>
                  </a:ext>
                </a:extLst>
              </a:tr>
              <a:tr h="370651">
                <a:tc>
                  <a:txBody>
                    <a:bodyPr/>
                    <a:lstStyle/>
                    <a:p>
                      <a:r>
                        <a:rPr lang="en-US"/>
                        <a:t>PO 8</a:t>
                      </a:r>
                      <a:endParaRPr lang="en-IN"/>
                    </a:p>
                  </a:txBody>
                  <a:tcPr/>
                </a:tc>
                <a:tc>
                  <a:txBody>
                    <a:bodyPr/>
                    <a:lstStyle/>
                    <a:p>
                      <a:r>
                        <a:rPr lang="en-US"/>
                        <a:t>2</a:t>
                      </a:r>
                      <a:endParaRPr lang="en-IN"/>
                    </a:p>
                  </a:txBody>
                  <a:tcPr/>
                </a:tc>
                <a:tc>
                  <a:txBody>
                    <a:bodyPr/>
                    <a:lstStyle/>
                    <a:p>
                      <a:r>
                        <a:rPr lang="en-US" dirty="0"/>
                        <a:t>Committed</a:t>
                      </a:r>
                      <a:r>
                        <a:rPr lang="en-US" baseline="0" dirty="0"/>
                        <a:t> to professional ethics and norms of Engineering</a:t>
                      </a:r>
                      <a:r>
                        <a:rPr lang="en-US" baseline="0" dirty="0" smtClean="0"/>
                        <a:t>.</a:t>
                      </a:r>
                      <a:endParaRPr lang="en-IN" dirty="0"/>
                    </a:p>
                  </a:txBody>
                  <a:tcPr/>
                </a:tc>
                <a:extLst>
                  <a:ext uri="{0D108BD9-81ED-4DB2-BD59-A6C34878D82A}">
                    <a16:rowId xmlns:a16="http://schemas.microsoft.com/office/drawing/2014/main" xmlns="" val="10008"/>
                  </a:ext>
                </a:extLst>
              </a:tr>
              <a:tr h="370651">
                <a:tc>
                  <a:txBody>
                    <a:bodyPr/>
                    <a:lstStyle/>
                    <a:p>
                      <a:r>
                        <a:rPr lang="en-US"/>
                        <a:t>PO 9</a:t>
                      </a:r>
                      <a:endParaRPr lang="en-IN"/>
                    </a:p>
                  </a:txBody>
                  <a:tcPr/>
                </a:tc>
                <a:tc>
                  <a:txBody>
                    <a:bodyPr/>
                    <a:lstStyle/>
                    <a:p>
                      <a:r>
                        <a:rPr lang="en-US"/>
                        <a:t>3</a:t>
                      </a:r>
                      <a:endParaRPr lang="en-IN"/>
                    </a:p>
                  </a:txBody>
                  <a:tcPr/>
                </a:tc>
                <a:tc>
                  <a:txBody>
                    <a:bodyPr/>
                    <a:lstStyle/>
                    <a:p>
                      <a:r>
                        <a:rPr lang="en-US"/>
                        <a:t>Everyon</a:t>
                      </a:r>
                      <a:r>
                        <a:rPr lang="en-US" baseline="0"/>
                        <a:t>e equally understood and participated in the project. </a:t>
                      </a:r>
                      <a:endParaRPr lang="en-IN"/>
                    </a:p>
                  </a:txBody>
                  <a:tcPr/>
                </a:tc>
                <a:extLst>
                  <a:ext uri="{0D108BD9-81ED-4DB2-BD59-A6C34878D82A}">
                    <a16:rowId xmlns:a16="http://schemas.microsoft.com/office/drawing/2014/main" xmlns="" val="10009"/>
                  </a:ext>
                </a:extLst>
              </a:tr>
              <a:tr h="370651">
                <a:tc>
                  <a:txBody>
                    <a:bodyPr/>
                    <a:lstStyle/>
                    <a:p>
                      <a:r>
                        <a:rPr lang="en-US"/>
                        <a:t>PO 10</a:t>
                      </a:r>
                      <a:endParaRPr lang="en-IN"/>
                    </a:p>
                  </a:txBody>
                  <a:tcPr/>
                </a:tc>
                <a:tc>
                  <a:txBody>
                    <a:bodyPr/>
                    <a:lstStyle/>
                    <a:p>
                      <a:r>
                        <a:rPr lang="en-US"/>
                        <a:t>2</a:t>
                      </a:r>
                      <a:endParaRPr lang="en-IN"/>
                    </a:p>
                  </a:txBody>
                  <a:tcPr/>
                </a:tc>
                <a:tc>
                  <a:txBody>
                    <a:bodyPr/>
                    <a:lstStyle/>
                    <a:p>
                      <a:r>
                        <a:rPr lang="en-US" dirty="0"/>
                        <a:t>Presentation to </a:t>
                      </a:r>
                      <a:r>
                        <a:rPr lang="en-US" dirty="0" smtClean="0"/>
                        <a:t>industry</a:t>
                      </a:r>
                      <a:r>
                        <a:rPr lang="en-US" baseline="0" dirty="0" smtClean="0"/>
                        <a:t> professionals </a:t>
                      </a:r>
                      <a:r>
                        <a:rPr lang="en-US" baseline="0" dirty="0"/>
                        <a:t>and for further presentations. </a:t>
                      </a:r>
                      <a:endParaRPr lang="en-IN" dirty="0"/>
                    </a:p>
                  </a:txBody>
                  <a:tcPr/>
                </a:tc>
                <a:extLst>
                  <a:ext uri="{0D108BD9-81ED-4DB2-BD59-A6C34878D82A}">
                    <a16:rowId xmlns:a16="http://schemas.microsoft.com/office/drawing/2014/main" xmlns="" val="10010"/>
                  </a:ext>
                </a:extLst>
              </a:tr>
              <a:tr h="370651">
                <a:tc>
                  <a:txBody>
                    <a:bodyPr/>
                    <a:lstStyle/>
                    <a:p>
                      <a:r>
                        <a:rPr lang="en-US"/>
                        <a:t>PO 11</a:t>
                      </a:r>
                      <a:endParaRPr lang="en-IN"/>
                    </a:p>
                  </a:txBody>
                  <a:tcPr/>
                </a:tc>
                <a:tc>
                  <a:txBody>
                    <a:bodyPr/>
                    <a:lstStyle/>
                    <a:p>
                      <a:r>
                        <a:rPr lang="en-US"/>
                        <a:t>2</a:t>
                      </a:r>
                      <a:endParaRPr lang="en-IN"/>
                    </a:p>
                  </a:txBody>
                  <a:tcPr/>
                </a:tc>
                <a:tc>
                  <a:txBody>
                    <a:bodyPr/>
                    <a:lstStyle/>
                    <a:p>
                      <a:r>
                        <a:rPr lang="en-US" dirty="0"/>
                        <a:t>Project financial</a:t>
                      </a:r>
                      <a:r>
                        <a:rPr lang="en-US" baseline="0" dirty="0"/>
                        <a:t> needs have been analyzed </a:t>
                      </a:r>
                      <a:r>
                        <a:rPr lang="en-US" baseline="0" dirty="0" smtClean="0"/>
                        <a:t> by planning the budget. </a:t>
                      </a:r>
                      <a:endParaRPr lang="en-IN" dirty="0"/>
                    </a:p>
                  </a:txBody>
                  <a:tcPr/>
                </a:tc>
                <a:extLst>
                  <a:ext uri="{0D108BD9-81ED-4DB2-BD59-A6C34878D82A}">
                    <a16:rowId xmlns:a16="http://schemas.microsoft.com/office/drawing/2014/main" xmlns="" val="10011"/>
                  </a:ext>
                </a:extLst>
              </a:tr>
              <a:tr h="370651">
                <a:tc>
                  <a:txBody>
                    <a:bodyPr/>
                    <a:lstStyle/>
                    <a:p>
                      <a:r>
                        <a:rPr lang="en-US"/>
                        <a:t>PO 12</a:t>
                      </a:r>
                      <a:endParaRPr lang="en-IN"/>
                    </a:p>
                  </a:txBody>
                  <a:tcPr/>
                </a:tc>
                <a:tc>
                  <a:txBody>
                    <a:bodyPr/>
                    <a:lstStyle/>
                    <a:p>
                      <a:r>
                        <a:rPr lang="en-US"/>
                        <a:t>2</a:t>
                      </a:r>
                      <a:endParaRPr lang="en-IN"/>
                    </a:p>
                  </a:txBody>
                  <a:tcPr/>
                </a:tc>
                <a:tc>
                  <a:txBody>
                    <a:bodyPr/>
                    <a:lstStyle/>
                    <a:p>
                      <a:r>
                        <a:rPr lang="en-US"/>
                        <a:t>More efficient ways of utilization</a:t>
                      </a:r>
                      <a:r>
                        <a:rPr lang="en-US" baseline="0"/>
                        <a:t> can be found.</a:t>
                      </a:r>
                      <a:endParaRPr lang="en-IN"/>
                    </a:p>
                  </a:txBody>
                  <a:tcPr/>
                </a:tc>
                <a:extLst>
                  <a:ext uri="{0D108BD9-81ED-4DB2-BD59-A6C34878D82A}">
                    <a16:rowId xmlns:a16="http://schemas.microsoft.com/office/drawing/2014/main" xmlns="" val="10012"/>
                  </a:ext>
                </a:extLst>
              </a:tr>
              <a:tr h="370651">
                <a:tc>
                  <a:txBody>
                    <a:bodyPr/>
                    <a:lstStyle/>
                    <a:p>
                      <a:r>
                        <a:rPr lang="en-US"/>
                        <a:t>PSO 1</a:t>
                      </a:r>
                      <a:endParaRPr lang="en-IN"/>
                    </a:p>
                  </a:txBody>
                  <a:tcPr/>
                </a:tc>
                <a:tc>
                  <a:txBody>
                    <a:bodyPr/>
                    <a:lstStyle/>
                    <a:p>
                      <a:r>
                        <a:rPr lang="en-US"/>
                        <a:t>2</a:t>
                      </a:r>
                      <a:endParaRPr lang="en-IN"/>
                    </a:p>
                  </a:txBody>
                  <a:tcPr/>
                </a:tc>
                <a:tc>
                  <a:txBody>
                    <a:bodyPr/>
                    <a:lstStyle/>
                    <a:p>
                      <a:r>
                        <a:rPr lang="en-US" dirty="0" smtClean="0"/>
                        <a:t>To</a:t>
                      </a:r>
                      <a:r>
                        <a:rPr lang="en-US" baseline="0" dirty="0" smtClean="0"/>
                        <a:t> deploy this prototype in actual vehicles for testing. </a:t>
                      </a:r>
                      <a:endParaRPr lang="en-IN" dirty="0"/>
                    </a:p>
                  </a:txBody>
                  <a:tcPr/>
                </a:tc>
                <a:extLst>
                  <a:ext uri="{0D108BD9-81ED-4DB2-BD59-A6C34878D82A}">
                    <a16:rowId xmlns:a16="http://schemas.microsoft.com/office/drawing/2014/main" xmlns="" val="10013"/>
                  </a:ext>
                </a:extLst>
              </a:tr>
              <a:tr h="370651">
                <a:tc>
                  <a:txBody>
                    <a:bodyPr/>
                    <a:lstStyle/>
                    <a:p>
                      <a:r>
                        <a:rPr lang="en-US"/>
                        <a:t>PSO</a:t>
                      </a:r>
                      <a:r>
                        <a:rPr lang="en-US" baseline="0"/>
                        <a:t> 2</a:t>
                      </a:r>
                      <a:endParaRPr lang="en-IN"/>
                    </a:p>
                  </a:txBody>
                  <a:tcPr/>
                </a:tc>
                <a:tc>
                  <a:txBody>
                    <a:bodyPr/>
                    <a:lstStyle/>
                    <a:p>
                      <a:r>
                        <a:rPr lang="en-US"/>
                        <a:t>1</a:t>
                      </a:r>
                      <a:endParaRPr lang="en-IN"/>
                    </a:p>
                  </a:txBody>
                  <a:tcPr/>
                </a:tc>
                <a:tc>
                  <a:txBody>
                    <a:bodyPr/>
                    <a:lstStyle/>
                    <a:p>
                      <a:r>
                        <a:rPr lang="en-US" dirty="0" smtClean="0"/>
                        <a:t>Integrated</a:t>
                      </a:r>
                      <a:r>
                        <a:rPr lang="en-US" baseline="0" dirty="0" smtClean="0"/>
                        <a:t> hardware and software by using sensors and creating a website.</a:t>
                      </a:r>
                      <a:endParaRPr lang="en-IN" dirty="0"/>
                    </a:p>
                  </a:txBody>
                  <a:tcPr/>
                </a:tc>
                <a:extLst>
                  <a:ext uri="{0D108BD9-81ED-4DB2-BD59-A6C34878D82A}">
                    <a16:rowId xmlns:a16="http://schemas.microsoft.com/office/drawing/2014/main" xmlns="" val="10014"/>
                  </a:ext>
                </a:extLst>
              </a:tr>
            </a:tbl>
          </a:graphicData>
        </a:graphic>
      </p:graphicFrame>
      <p:sp>
        <p:nvSpPr>
          <p:cNvPr id="4" name="Slide Number Placeholder 3"/>
          <p:cNvSpPr>
            <a:spLocks noGrp="1"/>
          </p:cNvSpPr>
          <p:nvPr>
            <p:ph type="sldNum" sz="quarter" idx="12"/>
          </p:nvPr>
        </p:nvSpPr>
        <p:spPr/>
        <p:txBody>
          <a:bodyPr/>
          <a:lstStyle/>
          <a:p>
            <a:fld id="{A705B0D5-481F-4354-BFA9-94780AF0A548}" type="slidenum">
              <a:rPr lang="en-IN" smtClean="0"/>
              <a:t>2</a:t>
            </a:fld>
            <a:endParaRPr lang="en-IN"/>
          </a:p>
        </p:txBody>
      </p:sp>
    </p:spTree>
    <p:extLst>
      <p:ext uri="{BB962C8B-B14F-4D97-AF65-F5344CB8AC3E}">
        <p14:creationId xmlns:p14="http://schemas.microsoft.com/office/powerpoint/2010/main" val="781085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Rectangle 3"/>
          <p:cNvSpPr/>
          <p:nvPr/>
        </p:nvSpPr>
        <p:spPr>
          <a:xfrm>
            <a:off x="779404" y="129422"/>
            <a:ext cx="2650085"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5">
                    <a:lumMod val="75000"/>
                  </a:schemeClr>
                </a:solidFill>
                <a:latin typeface="Bahnschrift Condensed" panose="020B0502040204020203" pitchFamily="34" charset="0"/>
              </a:rPr>
              <a:t>Simulation</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sp>
        <p:nvSpPr>
          <p:cNvPr id="5" name="Rectangle 4"/>
          <p:cNvSpPr/>
          <p:nvPr/>
        </p:nvSpPr>
        <p:spPr>
          <a:xfrm>
            <a:off x="779404" y="1143481"/>
            <a:ext cx="2129109" cy="400110"/>
          </a:xfrm>
          <a:prstGeom prst="rect">
            <a:avLst/>
          </a:prstGeom>
        </p:spPr>
        <p:txBody>
          <a:bodyPr wrap="none">
            <a:spAutoFit/>
          </a:bodyPr>
          <a:lstStyle/>
          <a:p>
            <a:r>
              <a:rPr lang="en-GB" sz="2000" dirty="0" smtClean="0">
                <a:solidFill>
                  <a:schemeClr val="accent1">
                    <a:lumMod val="50000"/>
                  </a:schemeClr>
                </a:solidFill>
                <a:latin typeface="Bahnschrift SemiBold SemiConden" panose="020B0502040204020203" pitchFamily="34" charset="0"/>
                <a:ea typeface="Book Antiqua" panose="02040602050305030304" pitchFamily="18" charset="0"/>
                <a:cs typeface="Times New Roman" panose="02020603050405020304" pitchFamily="18" charset="0"/>
              </a:rPr>
              <a:t>Quality Monitoring </a:t>
            </a:r>
            <a:r>
              <a:rPr lang="en-GB" sz="2000" dirty="0" smtClean="0">
                <a:solidFill>
                  <a:schemeClr val="accent1">
                    <a:lumMod val="50000"/>
                  </a:schemeClr>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 </a:t>
            </a:r>
            <a:endParaRPr lang="en-IN" sz="2000" dirty="0">
              <a:solidFill>
                <a:schemeClr val="accent1">
                  <a:lumMod val="50000"/>
                </a:schemeClr>
              </a:solidFill>
              <a:latin typeface="Bahnschrift SemiBold SemiConden" panose="020B0502040204020203"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4078" y="2432111"/>
            <a:ext cx="5728298" cy="39433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715" y="2432111"/>
            <a:ext cx="5928862" cy="3943350"/>
          </a:xfrm>
          <a:prstGeom prst="rect">
            <a:avLst/>
          </a:prstGeom>
        </p:spPr>
      </p:pic>
      <p:sp>
        <p:nvSpPr>
          <p:cNvPr id="8" name="Rectangle 7"/>
          <p:cNvSpPr/>
          <p:nvPr/>
        </p:nvSpPr>
        <p:spPr>
          <a:xfrm>
            <a:off x="2769317" y="6375460"/>
            <a:ext cx="261610" cy="400110"/>
          </a:xfrm>
          <a:prstGeom prst="rect">
            <a:avLst/>
          </a:prstGeom>
        </p:spPr>
        <p:txBody>
          <a:bodyPr wrap="none">
            <a:spAutoFit/>
          </a:bodyPr>
          <a:lstStyle/>
          <a:p>
            <a:r>
              <a:rPr lang="en-GB" sz="2000" dirty="0" smtClean="0">
                <a:solidFill>
                  <a:schemeClr val="accent1">
                    <a:lumMod val="50000"/>
                  </a:schemeClr>
                </a:solidFill>
                <a:latin typeface="Bahnschrift SemiBold SemiConden" panose="020B0502040204020203" pitchFamily="34" charset="0"/>
                <a:ea typeface="Book Antiqua" panose="02040602050305030304" pitchFamily="18" charset="0"/>
                <a:cs typeface="Times New Roman" panose="02020603050405020304" pitchFamily="18" charset="0"/>
              </a:rPr>
              <a:t>1</a:t>
            </a:r>
            <a:endParaRPr lang="en-IN" sz="2000" dirty="0">
              <a:solidFill>
                <a:schemeClr val="accent1">
                  <a:lumMod val="50000"/>
                </a:schemeClr>
              </a:solidFill>
              <a:latin typeface="Bahnschrift SemiBold SemiConden" panose="020B0502040204020203" pitchFamily="34" charset="0"/>
            </a:endParaRPr>
          </a:p>
        </p:txBody>
      </p:sp>
      <p:sp>
        <p:nvSpPr>
          <p:cNvPr id="9" name="Rectangle 8"/>
          <p:cNvSpPr/>
          <p:nvPr/>
        </p:nvSpPr>
        <p:spPr>
          <a:xfrm>
            <a:off x="9088227" y="6375460"/>
            <a:ext cx="301686" cy="400110"/>
          </a:xfrm>
          <a:prstGeom prst="rect">
            <a:avLst/>
          </a:prstGeom>
        </p:spPr>
        <p:txBody>
          <a:bodyPr wrap="none">
            <a:spAutoFit/>
          </a:bodyPr>
          <a:lstStyle/>
          <a:p>
            <a:r>
              <a:rPr lang="en-GB" sz="2000" dirty="0" smtClean="0">
                <a:solidFill>
                  <a:schemeClr val="accent1">
                    <a:lumMod val="50000"/>
                  </a:schemeClr>
                </a:solidFill>
                <a:latin typeface="Bahnschrift SemiBold SemiConden" panose="020B0502040204020203" pitchFamily="34" charset="0"/>
                <a:ea typeface="Book Antiqua" panose="02040602050305030304" pitchFamily="18" charset="0"/>
                <a:cs typeface="Times New Roman" panose="02020603050405020304" pitchFamily="18" charset="0"/>
              </a:rPr>
              <a:t>2</a:t>
            </a:r>
            <a:endParaRPr lang="en-IN" sz="2000" dirty="0">
              <a:solidFill>
                <a:schemeClr val="accent1">
                  <a:lumMod val="50000"/>
                </a:schemeClr>
              </a:solidFill>
              <a:latin typeface="Bahnschrift SemiBold SemiConden" panose="020B0502040204020203" pitchFamily="34" charset="0"/>
            </a:endParaRPr>
          </a:p>
        </p:txBody>
      </p:sp>
      <p:sp>
        <p:nvSpPr>
          <p:cNvPr id="10" name="Rectangle 9"/>
          <p:cNvSpPr/>
          <p:nvPr/>
        </p:nvSpPr>
        <p:spPr>
          <a:xfrm>
            <a:off x="733376" y="1634320"/>
            <a:ext cx="6348911" cy="707886"/>
          </a:xfrm>
          <a:prstGeom prst="rect">
            <a:avLst/>
          </a:prstGeom>
        </p:spPr>
        <p:txBody>
          <a:bodyPr wrap="square">
            <a:spAutoFit/>
          </a:bodyPr>
          <a:lstStyle/>
          <a:p>
            <a:r>
              <a:rPr lang="en-GB" sz="2000" dirty="0" smtClean="0">
                <a:latin typeface="Bahnschrift SemiBold SemiConden" panose="020B0502040204020203" pitchFamily="34" charset="0"/>
                <a:cs typeface="Times New Roman" panose="02020603050405020304" pitchFamily="18" charset="0"/>
              </a:rPr>
              <a:t>Based on water, urea and other substances proportions, quality of DEF is determined</a:t>
            </a:r>
            <a:endParaRPr lang="en-IN" sz="2000" dirty="0">
              <a:latin typeface="Bahnschrift SemiBold SemiConden" panose="020B0502040204020203" pitchFamily="34" charset="0"/>
            </a:endParaRPr>
          </a:p>
        </p:txBody>
      </p:sp>
      <p:sp>
        <p:nvSpPr>
          <p:cNvPr id="2" name="Slide Number Placeholder 1"/>
          <p:cNvSpPr>
            <a:spLocks noGrp="1"/>
          </p:cNvSpPr>
          <p:nvPr>
            <p:ph type="sldNum" sz="quarter" idx="12"/>
          </p:nvPr>
        </p:nvSpPr>
        <p:spPr/>
        <p:txBody>
          <a:bodyPr/>
          <a:lstStyle/>
          <a:p>
            <a:fld id="{A705B0D5-481F-4354-BFA9-94780AF0A548}" type="slidenum">
              <a:rPr lang="en-IN" smtClean="0"/>
              <a:t>20</a:t>
            </a:fld>
            <a:endParaRPr lang="en-IN"/>
          </a:p>
        </p:txBody>
      </p:sp>
    </p:spTree>
    <p:extLst>
      <p:ext uri="{BB962C8B-B14F-4D97-AF65-F5344CB8AC3E}">
        <p14:creationId xmlns:p14="http://schemas.microsoft.com/office/powerpoint/2010/main" val="3475985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bstract grey background |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140" y="0"/>
            <a:ext cx="829286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4414" y="94739"/>
            <a:ext cx="8289450"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bg1">
                    <a:lumMod val="50000"/>
                  </a:schemeClr>
                </a:solidFill>
                <a:latin typeface="Bahnschrift Condensed" panose="020B0502040204020203" pitchFamily="34" charset="0"/>
              </a:rPr>
              <a:t>Gear and Clutch Wear </a:t>
            </a:r>
            <a:r>
              <a:rPr lang="en-US" sz="5400" b="1" dirty="0">
                <a:ln w="9525">
                  <a:solidFill>
                    <a:schemeClr val="bg1"/>
                  </a:solidFill>
                  <a:prstDash val="solid"/>
                </a:ln>
                <a:solidFill>
                  <a:schemeClr val="bg1">
                    <a:lumMod val="50000"/>
                  </a:schemeClr>
                </a:solidFill>
                <a:latin typeface="Bahnschrift Condensed" panose="020B0502040204020203" pitchFamily="34" charset="0"/>
              </a:rPr>
              <a:t>O</a:t>
            </a:r>
            <a:r>
              <a:rPr lang="en-US" sz="5400" b="1" dirty="0" smtClean="0">
                <a:ln w="9525">
                  <a:solidFill>
                    <a:schemeClr val="bg1"/>
                  </a:solidFill>
                  <a:prstDash val="solid"/>
                </a:ln>
                <a:solidFill>
                  <a:schemeClr val="bg1">
                    <a:lumMod val="50000"/>
                  </a:schemeClr>
                </a:solidFill>
                <a:latin typeface="Bahnschrift Condensed" panose="020B0502040204020203" pitchFamily="34" charset="0"/>
              </a:rPr>
              <a:t>ut </a:t>
            </a:r>
            <a:r>
              <a:rPr lang="en-US" sz="5400" b="1" dirty="0">
                <a:ln w="9525">
                  <a:solidFill>
                    <a:schemeClr val="bg1"/>
                  </a:solidFill>
                  <a:prstDash val="solid"/>
                </a:ln>
                <a:solidFill>
                  <a:schemeClr val="bg1">
                    <a:lumMod val="50000"/>
                  </a:schemeClr>
                </a:solidFill>
                <a:latin typeface="Bahnschrift Condensed" panose="020B0502040204020203" pitchFamily="34" charset="0"/>
              </a:rPr>
              <a:t>D</a:t>
            </a:r>
            <a:r>
              <a:rPr lang="en-US" sz="5400" b="1" dirty="0" smtClean="0">
                <a:ln w="9525">
                  <a:solidFill>
                    <a:schemeClr val="bg1"/>
                  </a:solidFill>
                  <a:prstDash val="solid"/>
                </a:ln>
                <a:solidFill>
                  <a:schemeClr val="bg1">
                    <a:lumMod val="50000"/>
                  </a:schemeClr>
                </a:solidFill>
                <a:latin typeface="Bahnschrift Condensed" panose="020B0502040204020203" pitchFamily="34" charset="0"/>
              </a:rPr>
              <a:t>etection</a:t>
            </a:r>
            <a:endParaRPr lang="en-US" sz="5400" b="1" cap="none" spc="0" dirty="0">
              <a:ln w="9525">
                <a:solidFill>
                  <a:schemeClr val="bg1"/>
                </a:solidFill>
                <a:prstDash val="solid"/>
              </a:ln>
              <a:solidFill>
                <a:schemeClr val="bg1">
                  <a:lumMod val="50000"/>
                </a:schemeClr>
              </a:solidFill>
              <a:latin typeface="Bahnschrift Condensed" panose="020B0502040204020203" pitchFamily="34" charset="0"/>
            </a:endParaRPr>
          </a:p>
        </p:txBody>
      </p:sp>
      <p:sp>
        <p:nvSpPr>
          <p:cNvPr id="4" name="Rectangle 3"/>
          <p:cNvSpPr/>
          <p:nvPr/>
        </p:nvSpPr>
        <p:spPr>
          <a:xfrm>
            <a:off x="684362" y="2431966"/>
            <a:ext cx="6096000" cy="1200329"/>
          </a:xfrm>
          <a:prstGeom prst="rect">
            <a:avLst/>
          </a:prstGeom>
        </p:spPr>
        <p:txBody>
          <a:bodyPr>
            <a:spAutoFit/>
          </a:bodyPr>
          <a:lstStyle/>
          <a:p>
            <a:pPr marL="285750" indent="-285750" algn="just">
              <a:buFont typeface="Arial" panose="020B0604020202020204" pitchFamily="34" charset="0"/>
              <a:buChar char="•"/>
            </a:pPr>
            <a:r>
              <a:rPr lang="en-US" b="0" i="0" dirty="0" smtClean="0">
                <a:solidFill>
                  <a:srgbClr val="000000"/>
                </a:solidFill>
                <a:effectLst/>
                <a:latin typeface="Bahnschrift SemiBold SemiConden" panose="020B0502040204020203" pitchFamily="34" charset="0"/>
              </a:rPr>
              <a:t>Gear wear and tear happens mostly on automobiles and other </a:t>
            </a:r>
          </a:p>
          <a:p>
            <a:pPr algn="just"/>
            <a:r>
              <a:rPr lang="en-US" b="0" i="0" dirty="0" smtClean="0">
                <a:solidFill>
                  <a:srgbClr val="000000"/>
                </a:solidFill>
                <a:effectLst/>
                <a:latin typeface="Bahnschrift SemiBold SemiConden" panose="020B0502040204020203" pitchFamily="34" charset="0"/>
              </a:rPr>
              <a:t>     machines. </a:t>
            </a:r>
          </a:p>
          <a:p>
            <a:pPr marL="285750" indent="-285750" algn="just">
              <a:buFont typeface="Arial" panose="020B0604020202020204" pitchFamily="34" charset="0"/>
              <a:buChar char="•"/>
            </a:pPr>
            <a:r>
              <a:rPr lang="en-US" b="0" i="0" dirty="0" smtClean="0">
                <a:solidFill>
                  <a:srgbClr val="000000"/>
                </a:solidFill>
                <a:effectLst/>
                <a:latin typeface="Bahnschrift SemiBold SemiConden" panose="020B0502040204020203" pitchFamily="34" charset="0"/>
              </a:rPr>
              <a:t>Specially in automobiles wear and tear happen even the vehicle maintained properly.</a:t>
            </a:r>
            <a:endParaRPr lang="en-US" b="0" i="0" dirty="0">
              <a:solidFill>
                <a:srgbClr val="000000"/>
              </a:solidFill>
              <a:effectLst/>
              <a:latin typeface="Bahnschrift SemiBold SemiConden" panose="020B0502040204020203" pitchFamily="34" charset="0"/>
            </a:endParaRPr>
          </a:p>
        </p:txBody>
      </p:sp>
      <p:sp>
        <p:nvSpPr>
          <p:cNvPr id="7" name="Rectangle 6"/>
          <p:cNvSpPr/>
          <p:nvPr/>
        </p:nvSpPr>
        <p:spPr>
          <a:xfrm>
            <a:off x="1464184" y="4916795"/>
            <a:ext cx="5316178" cy="923330"/>
          </a:xfrm>
          <a:prstGeom prst="rect">
            <a:avLst/>
          </a:prstGeom>
        </p:spPr>
        <p:txBody>
          <a:bodyPr wrap="square">
            <a:spAutoFit/>
          </a:bodyPr>
          <a:lstStyle/>
          <a:p>
            <a:pPr algn="just"/>
            <a:r>
              <a:rPr lang="en-US" b="0" i="0" dirty="0" smtClean="0">
                <a:solidFill>
                  <a:srgbClr val="000000"/>
                </a:solidFill>
                <a:effectLst/>
                <a:latin typeface="Bahnschrift SemiBold SemiConden" panose="020B0502040204020203" pitchFamily="34" charset="0"/>
              </a:rPr>
              <a:t>Bending failure happens if the acting load is greater than beam </a:t>
            </a:r>
            <a:r>
              <a:rPr lang="en-US" b="0" i="0" dirty="0" smtClean="0">
                <a:solidFill>
                  <a:srgbClr val="FF0000"/>
                </a:solidFill>
                <a:effectLst/>
                <a:latin typeface="Bahnschrift SemiBold SemiConden" panose="020B0502040204020203" pitchFamily="34" charset="0"/>
              </a:rPr>
              <a:t>strength of the gear tooth</a:t>
            </a:r>
            <a:r>
              <a:rPr lang="en-US" b="0" i="0" dirty="0" smtClean="0">
                <a:solidFill>
                  <a:srgbClr val="000000"/>
                </a:solidFill>
                <a:effectLst/>
                <a:latin typeface="Bahnschrift SemiBold SemiConden" panose="020B0502040204020203" pitchFamily="34" charset="0"/>
              </a:rPr>
              <a:t>. Due to an unbalance force bending occurs in gear tooth’s.</a:t>
            </a:r>
            <a:endParaRPr lang="en-US" b="0" i="0" dirty="0">
              <a:solidFill>
                <a:srgbClr val="000000"/>
              </a:solidFill>
              <a:effectLst/>
              <a:latin typeface="Bahnschrift SemiBold SemiConden" panose="020B0502040204020203" pitchFamily="34" charset="0"/>
            </a:endParaRPr>
          </a:p>
        </p:txBody>
      </p:sp>
      <p:pic>
        <p:nvPicPr>
          <p:cNvPr id="8" name="Picture 7"/>
          <p:cNvPicPr>
            <a:picLocks noChangeAspect="1"/>
          </p:cNvPicPr>
          <p:nvPr/>
        </p:nvPicPr>
        <p:blipFill rotWithShape="1">
          <a:blip r:embed="rId3"/>
          <a:srcRect l="20000" t="39482" r="43334" b="30889"/>
          <a:stretch/>
        </p:blipFill>
        <p:spPr>
          <a:xfrm>
            <a:off x="7504981" y="1508995"/>
            <a:ext cx="4182085" cy="2174484"/>
          </a:xfrm>
          <a:prstGeom prst="rect">
            <a:avLst/>
          </a:prstGeom>
        </p:spPr>
      </p:pic>
      <p:pic>
        <p:nvPicPr>
          <p:cNvPr id="8196" name="Picture 4" descr="Gears animation — Stock Video © gl0ck #865589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424414" y="1175617"/>
            <a:ext cx="1914765" cy="107705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282975" y="1263352"/>
            <a:ext cx="1561646" cy="923330"/>
          </a:xfrm>
          <a:prstGeom prst="rect">
            <a:avLst/>
          </a:prstGeom>
          <a:noFill/>
        </p:spPr>
        <p:txBody>
          <a:bodyPr wrap="non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Gear</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8198" name="Picture 6" descr="Download Png Failure Icon #23216 - Free Icons and PNG Backgroun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362" y="3985404"/>
            <a:ext cx="840208" cy="84020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Gearbox, Car Transmission, Types,Work, Car Repair for Android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4980" y="3985404"/>
            <a:ext cx="4182085" cy="26308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528296" y="4205453"/>
            <a:ext cx="4173764" cy="400110"/>
          </a:xfrm>
          <a:prstGeom prst="rect">
            <a:avLst/>
          </a:prstGeom>
          <a:noFill/>
        </p:spPr>
        <p:txBody>
          <a:bodyPr wrap="square" rtlCol="0">
            <a:spAutoFit/>
          </a:bodyPr>
          <a:lstStyle/>
          <a:p>
            <a:r>
              <a:rPr lang="en-IN" sz="2000" dirty="0" smtClean="0">
                <a:solidFill>
                  <a:srgbClr val="C00000"/>
                </a:solidFill>
                <a:latin typeface="Algerian" panose="04020705040A02060702" pitchFamily="82" charset="0"/>
              </a:rPr>
              <a:t>SYMPTOMS OF GEAR WEAR OUT</a:t>
            </a:r>
            <a:endParaRPr lang="en-IN" sz="2000" dirty="0">
              <a:solidFill>
                <a:srgbClr val="C00000"/>
              </a:solidFill>
              <a:latin typeface="Algerian" panose="04020705040A02060702" pitchFamily="82" charset="0"/>
            </a:endParaRPr>
          </a:p>
        </p:txBody>
      </p:sp>
      <p:sp>
        <p:nvSpPr>
          <p:cNvPr id="2" name="Slide Number Placeholder 1"/>
          <p:cNvSpPr>
            <a:spLocks noGrp="1"/>
          </p:cNvSpPr>
          <p:nvPr>
            <p:ph type="sldNum" sz="quarter" idx="12"/>
          </p:nvPr>
        </p:nvSpPr>
        <p:spPr/>
        <p:txBody>
          <a:bodyPr/>
          <a:lstStyle/>
          <a:p>
            <a:fld id="{A705B0D5-481F-4354-BFA9-94780AF0A548}" type="slidenum">
              <a:rPr lang="en-IN" smtClean="0"/>
              <a:t>21</a:t>
            </a:fld>
            <a:endParaRPr lang="en-IN"/>
          </a:p>
        </p:txBody>
      </p:sp>
    </p:spTree>
    <p:extLst>
      <p:ext uri="{BB962C8B-B14F-4D97-AF65-F5344CB8AC3E}">
        <p14:creationId xmlns:p14="http://schemas.microsoft.com/office/powerpoint/2010/main" val="15653948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stract grey background |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140" y="0"/>
            <a:ext cx="829286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7015" t="40404" r="54889" b="37031"/>
          <a:stretch/>
        </p:blipFill>
        <p:spPr>
          <a:xfrm>
            <a:off x="543464" y="388189"/>
            <a:ext cx="1682152" cy="1190445"/>
          </a:xfrm>
          <a:prstGeom prst="rect">
            <a:avLst/>
          </a:prstGeom>
        </p:spPr>
      </p:pic>
      <p:sp>
        <p:nvSpPr>
          <p:cNvPr id="8" name="Rectangle 7"/>
          <p:cNvSpPr/>
          <p:nvPr/>
        </p:nvSpPr>
        <p:spPr>
          <a:xfrm>
            <a:off x="2389499" y="388189"/>
            <a:ext cx="1986955" cy="923330"/>
          </a:xfrm>
          <a:prstGeom prst="rect">
            <a:avLst/>
          </a:prstGeom>
          <a:noFill/>
        </p:spPr>
        <p:txBody>
          <a:bodyPr wrap="non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Clutch</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7" name="Rectangle 6"/>
          <p:cNvSpPr/>
          <p:nvPr/>
        </p:nvSpPr>
        <p:spPr>
          <a:xfrm>
            <a:off x="543464" y="1846053"/>
            <a:ext cx="6096000" cy="1754326"/>
          </a:xfrm>
          <a:prstGeom prst="rect">
            <a:avLst/>
          </a:prstGeom>
        </p:spPr>
        <p:txBody>
          <a:bodyPr>
            <a:spAutoFit/>
          </a:bodyPr>
          <a:lstStyle/>
          <a:p>
            <a:pPr marL="285750" indent="-285750">
              <a:buFont typeface="Arial" panose="020B0604020202020204" pitchFamily="34" charset="0"/>
              <a:buChar char="•"/>
            </a:pPr>
            <a:r>
              <a:rPr lang="en-US" b="0" i="0" dirty="0" smtClean="0">
                <a:solidFill>
                  <a:srgbClr val="000119"/>
                </a:solidFill>
                <a:effectLst/>
                <a:latin typeface="Bahnschrift SemiBold SemiConden" panose="020B0502040204020203" pitchFamily="34" charset="0"/>
              </a:rPr>
              <a:t>Anything that increases the load on the clutch also accelerates wear. </a:t>
            </a:r>
          </a:p>
          <a:p>
            <a:pPr marL="285750" indent="-285750">
              <a:buFont typeface="Arial" panose="020B0604020202020204" pitchFamily="34" charset="0"/>
              <a:buChar char="•"/>
            </a:pPr>
            <a:r>
              <a:rPr lang="en-US" b="0" i="0" dirty="0" smtClean="0">
                <a:solidFill>
                  <a:srgbClr val="000119"/>
                </a:solidFill>
                <a:effectLst/>
                <a:latin typeface="Bahnschrift SemiBold SemiConden" panose="020B0502040204020203" pitchFamily="34" charset="0"/>
              </a:rPr>
              <a:t>This includes things like towing a heavy trailer, hauling heavy loads in a pickup truck, or spinning the tires in a muscle car. </a:t>
            </a:r>
          </a:p>
          <a:p>
            <a:pPr marL="285750" indent="-285750">
              <a:buFont typeface="Arial" panose="020B0604020202020204" pitchFamily="34" charset="0"/>
              <a:buChar char="•"/>
            </a:pPr>
            <a:r>
              <a:rPr lang="en-US" dirty="0" smtClean="0">
                <a:solidFill>
                  <a:srgbClr val="000119"/>
                </a:solidFill>
                <a:latin typeface="Bahnschrift SemiBold SemiConden" panose="020B0502040204020203" pitchFamily="34" charset="0"/>
              </a:rPr>
              <a:t>Poor clutch leads to series of problems that cannot be resolved by themselves </a:t>
            </a:r>
            <a:endParaRPr lang="en-IN" dirty="0">
              <a:latin typeface="Bahnschrift SemiBold SemiConden" panose="020B0502040204020203" pitchFamily="34" charset="0"/>
            </a:endParaRPr>
          </a:p>
        </p:txBody>
      </p:sp>
      <p:pic>
        <p:nvPicPr>
          <p:cNvPr id="10" name="Picture 6" descr="Download Png Failure Icon #23216 - Free Icons and PNG Background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332" y="3778370"/>
            <a:ext cx="840208" cy="84020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476538" y="4013808"/>
            <a:ext cx="4173764" cy="400110"/>
          </a:xfrm>
          <a:prstGeom prst="rect">
            <a:avLst/>
          </a:prstGeom>
          <a:noFill/>
        </p:spPr>
        <p:txBody>
          <a:bodyPr wrap="square" rtlCol="0">
            <a:spAutoFit/>
          </a:bodyPr>
          <a:lstStyle/>
          <a:p>
            <a:r>
              <a:rPr lang="en-IN" sz="2000" dirty="0" smtClean="0">
                <a:solidFill>
                  <a:srgbClr val="C00000"/>
                </a:solidFill>
                <a:latin typeface="Algerian" panose="04020705040A02060702" pitchFamily="82" charset="0"/>
              </a:rPr>
              <a:t>SYMPTOMS OF CLUTCH WEAR OUT</a:t>
            </a:r>
            <a:endParaRPr lang="en-IN" sz="2000" dirty="0">
              <a:solidFill>
                <a:srgbClr val="C00000"/>
              </a:solidFill>
              <a:latin typeface="Algerian" panose="04020705040A02060702" pitchFamily="82" charset="0"/>
            </a:endParaRPr>
          </a:p>
        </p:txBody>
      </p:sp>
      <p:sp>
        <p:nvSpPr>
          <p:cNvPr id="12" name="Rectangle 11"/>
          <p:cNvSpPr/>
          <p:nvPr/>
        </p:nvSpPr>
        <p:spPr>
          <a:xfrm>
            <a:off x="1328454" y="4606592"/>
            <a:ext cx="3571350" cy="1200329"/>
          </a:xfrm>
          <a:prstGeom prst="rect">
            <a:avLst/>
          </a:prstGeom>
        </p:spPr>
        <p:txBody>
          <a:bodyPr wrap="square">
            <a:spAutoFit/>
          </a:bodyPr>
          <a:lstStyle/>
          <a:p>
            <a:pPr marL="342900" indent="-342900">
              <a:buAutoNum type="arabicPeriod"/>
            </a:pPr>
            <a:r>
              <a:rPr lang="en-IN" dirty="0" smtClean="0">
                <a:latin typeface="Bahnschrift SemiBold SemiConden" panose="020B0502040204020203" pitchFamily="34" charset="0"/>
              </a:rPr>
              <a:t>Clutch slipping</a:t>
            </a:r>
          </a:p>
          <a:p>
            <a:pPr marL="342900" indent="-342900">
              <a:buAutoNum type="arabicPeriod"/>
            </a:pPr>
            <a:r>
              <a:rPr lang="en-IN" dirty="0" smtClean="0">
                <a:latin typeface="Bahnschrift SemiBold SemiConden" panose="020B0502040204020203" pitchFamily="34" charset="0"/>
              </a:rPr>
              <a:t>Trouble shifting gears</a:t>
            </a:r>
          </a:p>
          <a:p>
            <a:pPr marL="342900" indent="-342900">
              <a:buAutoNum type="arabicPeriod"/>
            </a:pPr>
            <a:r>
              <a:rPr lang="en-IN" dirty="0" smtClean="0">
                <a:solidFill>
                  <a:srgbClr val="7030A0"/>
                </a:solidFill>
                <a:latin typeface="Bahnschrift SemiBold SemiConden" panose="020B0502040204020203" pitchFamily="34" charset="0"/>
              </a:rPr>
              <a:t>Burning smell </a:t>
            </a:r>
          </a:p>
          <a:p>
            <a:pPr marL="342900" indent="-342900">
              <a:buAutoNum type="arabicPeriod"/>
            </a:pPr>
            <a:r>
              <a:rPr lang="en-IN" dirty="0" smtClean="0">
                <a:latin typeface="Bahnschrift SemiBold SemiConden" panose="020B0502040204020203" pitchFamily="34" charset="0"/>
              </a:rPr>
              <a:t>Clutch pedals stay on floor</a:t>
            </a:r>
            <a:endParaRPr lang="en-IN" dirty="0">
              <a:latin typeface="Bahnschrift SemiBold SemiConden" panose="020B0502040204020203" pitchFamily="34" charset="0"/>
            </a:endParaRPr>
          </a:p>
        </p:txBody>
      </p:sp>
      <p:sp>
        <p:nvSpPr>
          <p:cNvPr id="11" name="Chevron 10"/>
          <p:cNvSpPr/>
          <p:nvPr/>
        </p:nvSpPr>
        <p:spPr>
          <a:xfrm>
            <a:off x="913974" y="5233057"/>
            <a:ext cx="256202" cy="213375"/>
          </a:xfrm>
          <a:prstGeom prst="chevr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schemeClr val="tx1"/>
              </a:solidFill>
            </a:endParaRPr>
          </a:p>
        </p:txBody>
      </p:sp>
      <p:sp>
        <p:nvSpPr>
          <p:cNvPr id="14" name="Chevron 13"/>
          <p:cNvSpPr/>
          <p:nvPr/>
        </p:nvSpPr>
        <p:spPr>
          <a:xfrm>
            <a:off x="785873" y="5236221"/>
            <a:ext cx="256202" cy="213375"/>
          </a:xfrm>
          <a:prstGeom prst="chevr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15" name="Chevron 14"/>
          <p:cNvSpPr/>
          <p:nvPr/>
        </p:nvSpPr>
        <p:spPr>
          <a:xfrm>
            <a:off x="657772" y="5233057"/>
            <a:ext cx="256202" cy="213375"/>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pic>
        <p:nvPicPr>
          <p:cNvPr id="9220" name="Picture 4" descr="How to Diagnose a Slipping Clutch in Your Car: 5 Step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2864" y="569006"/>
            <a:ext cx="3836734" cy="28775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Pros - Telecommuting and Teleconferenci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64444" y="4258273"/>
            <a:ext cx="755883" cy="72060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7270665" y="4361714"/>
            <a:ext cx="4379725" cy="461665"/>
          </a:xfrm>
          <a:prstGeom prst="rect">
            <a:avLst/>
          </a:prstGeom>
        </p:spPr>
        <p:txBody>
          <a:bodyPr wrap="none">
            <a:spAutoFit/>
          </a:bodyPr>
          <a:lstStyle/>
          <a:p>
            <a:r>
              <a:rPr lang="en-GB" sz="2400" dirty="0" smtClean="0">
                <a:solidFill>
                  <a:schemeClr val="accent6">
                    <a:lumMod val="50000"/>
                  </a:schemeClr>
                </a:solidFill>
                <a:effectLst/>
                <a:latin typeface="Bahnschrift SemiBold SemiConden" panose="020B0502040204020203" pitchFamily="34" charset="0"/>
                <a:ea typeface="Book Antiqua" panose="02040602050305030304" pitchFamily="18" charset="0"/>
                <a:cs typeface="Times New Roman" panose="02020603050405020304" pitchFamily="18" charset="0"/>
              </a:rPr>
              <a:t>ADVANTAGES OF EARLY DETECTION</a:t>
            </a:r>
            <a:endParaRPr lang="en-IN" sz="2400" dirty="0">
              <a:solidFill>
                <a:schemeClr val="accent6">
                  <a:lumMod val="50000"/>
                </a:schemeClr>
              </a:solidFill>
              <a:latin typeface="Bahnschrift SemiBold SemiConden" panose="020B0502040204020203" pitchFamily="34" charset="0"/>
            </a:endParaRPr>
          </a:p>
        </p:txBody>
      </p:sp>
      <p:sp>
        <p:nvSpPr>
          <p:cNvPr id="19" name="Rectangle 18"/>
          <p:cNvSpPr/>
          <p:nvPr/>
        </p:nvSpPr>
        <p:spPr>
          <a:xfrm>
            <a:off x="7220327" y="5128944"/>
            <a:ext cx="4883085" cy="1323439"/>
          </a:xfrm>
          <a:prstGeom prst="rect">
            <a:avLst/>
          </a:prstGeom>
        </p:spPr>
        <p:txBody>
          <a:bodyPr wrap="square">
            <a:spAutoFit/>
          </a:bodyPr>
          <a:lstStyle/>
          <a:p>
            <a:r>
              <a:rPr lang="en-IN" sz="2000" dirty="0" smtClean="0">
                <a:latin typeface="Bahnschrift SemiBold SemiConden" panose="020B0502040204020203" pitchFamily="34" charset="0"/>
              </a:rPr>
              <a:t>1.  </a:t>
            </a:r>
            <a:r>
              <a:rPr lang="en-IN" sz="2000" dirty="0" smtClean="0">
                <a:solidFill>
                  <a:srgbClr val="00B050"/>
                </a:solidFill>
                <a:latin typeface="Bahnschrift SemiBold SemiConden" panose="020B0502040204020203" pitchFamily="34" charset="0"/>
              </a:rPr>
              <a:t>Prevention</a:t>
            </a:r>
            <a:r>
              <a:rPr lang="en-IN" sz="2000" dirty="0" smtClean="0">
                <a:solidFill>
                  <a:srgbClr val="92D050"/>
                </a:solidFill>
                <a:latin typeface="Bahnschrift SemiBold SemiConden" panose="020B0502040204020203" pitchFamily="34" charset="0"/>
              </a:rPr>
              <a:t> </a:t>
            </a:r>
            <a:r>
              <a:rPr lang="en-IN" sz="2000" dirty="0" smtClean="0">
                <a:latin typeface="Bahnschrift SemiBold SemiConden" panose="020B0502040204020203" pitchFamily="34" charset="0"/>
              </a:rPr>
              <a:t>of unexpected breakdown of vehicle</a:t>
            </a:r>
          </a:p>
          <a:p>
            <a:r>
              <a:rPr lang="en-IN" sz="2000" dirty="0" smtClean="0">
                <a:latin typeface="Bahnschrift SemiBold SemiConden" panose="020B0502040204020203" pitchFamily="34" charset="0"/>
              </a:rPr>
              <a:t>2.  </a:t>
            </a:r>
            <a:r>
              <a:rPr lang="en-IN" sz="2000" dirty="0" smtClean="0">
                <a:solidFill>
                  <a:srgbClr val="00B050"/>
                </a:solidFill>
                <a:latin typeface="Bahnschrift SemiBold SemiConden" panose="020B0502040204020203" pitchFamily="34" charset="0"/>
              </a:rPr>
              <a:t>Less expenditure </a:t>
            </a:r>
            <a:r>
              <a:rPr lang="en-IN" sz="2000" dirty="0" smtClean="0">
                <a:latin typeface="Bahnschrift SemiBold SemiConden" panose="020B0502040204020203" pitchFamily="34" charset="0"/>
              </a:rPr>
              <a:t>on service</a:t>
            </a:r>
          </a:p>
          <a:p>
            <a:r>
              <a:rPr lang="en-IN" sz="2000" dirty="0" smtClean="0">
                <a:latin typeface="Bahnschrift SemiBold SemiConden" panose="020B0502040204020203" pitchFamily="34" charset="0"/>
              </a:rPr>
              <a:t>3.  </a:t>
            </a:r>
            <a:r>
              <a:rPr lang="en-IN" sz="2000" dirty="0" smtClean="0">
                <a:solidFill>
                  <a:srgbClr val="00B050"/>
                </a:solidFill>
                <a:latin typeface="Bahnschrift SemiBold SemiConden" panose="020B0502040204020203" pitchFamily="34" charset="0"/>
              </a:rPr>
              <a:t>Longevity</a:t>
            </a:r>
            <a:r>
              <a:rPr lang="en-IN" sz="2000" dirty="0" smtClean="0">
                <a:latin typeface="Bahnschrift SemiBold SemiConden" panose="020B0502040204020203" pitchFamily="34" charset="0"/>
              </a:rPr>
              <a:t> of vehicle health</a:t>
            </a:r>
          </a:p>
        </p:txBody>
      </p:sp>
      <p:sp>
        <p:nvSpPr>
          <p:cNvPr id="2" name="Slide Number Placeholder 1"/>
          <p:cNvSpPr>
            <a:spLocks noGrp="1"/>
          </p:cNvSpPr>
          <p:nvPr>
            <p:ph type="sldNum" sz="quarter" idx="12"/>
          </p:nvPr>
        </p:nvSpPr>
        <p:spPr/>
        <p:txBody>
          <a:bodyPr/>
          <a:lstStyle/>
          <a:p>
            <a:fld id="{A705B0D5-481F-4354-BFA9-94780AF0A548}" type="slidenum">
              <a:rPr lang="en-IN" smtClean="0"/>
              <a:t>22</a:t>
            </a:fld>
            <a:endParaRPr lang="en-IN"/>
          </a:p>
        </p:txBody>
      </p:sp>
    </p:spTree>
    <p:extLst>
      <p:ext uri="{BB962C8B-B14F-4D97-AF65-F5344CB8AC3E}">
        <p14:creationId xmlns:p14="http://schemas.microsoft.com/office/powerpoint/2010/main" val="27058392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stract grey background |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140" y="0"/>
            <a:ext cx="829286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1242" y="129245"/>
            <a:ext cx="6383479"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bg1">
                    <a:lumMod val="50000"/>
                  </a:schemeClr>
                </a:solidFill>
                <a:latin typeface="Bahnschrift Condensed" panose="020B0502040204020203" pitchFamily="34" charset="0"/>
              </a:rPr>
              <a:t>Wear Out Detection System</a:t>
            </a:r>
            <a:endParaRPr lang="en-US" sz="5400" b="1" cap="none" spc="0" dirty="0">
              <a:ln w="9525">
                <a:solidFill>
                  <a:schemeClr val="bg1"/>
                </a:solidFill>
                <a:prstDash val="solid"/>
              </a:ln>
              <a:solidFill>
                <a:schemeClr val="bg1">
                  <a:lumMod val="50000"/>
                </a:schemeClr>
              </a:solidFill>
              <a:latin typeface="Bahnschrift Condensed" panose="020B0502040204020203" pitchFamily="34"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3774"/>
          <a:stretch/>
        </p:blipFill>
        <p:spPr>
          <a:xfrm>
            <a:off x="6314536" y="1984076"/>
            <a:ext cx="5727942" cy="3838756"/>
          </a:xfrm>
          <a:prstGeom prst="rect">
            <a:avLst/>
          </a:prstGeom>
        </p:spPr>
      </p:pic>
      <p:pic>
        <p:nvPicPr>
          <p:cNvPr id="7" name="Picture 10" descr="Thinking Cartoon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3" y="974786"/>
            <a:ext cx="1837425" cy="1837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83238" y="1893498"/>
            <a:ext cx="3574282" cy="523220"/>
          </a:xfrm>
          <a:prstGeom prst="rect">
            <a:avLst/>
          </a:prstGeom>
          <a:noFill/>
        </p:spPr>
        <p:txBody>
          <a:bodyPr wrap="square" rtlCol="0">
            <a:spAutoFit/>
          </a:bodyPr>
          <a:lstStyle/>
          <a:p>
            <a:r>
              <a:rPr lang="en-IN" sz="2800" dirty="0" smtClean="0">
                <a:solidFill>
                  <a:schemeClr val="bg1">
                    <a:lumMod val="50000"/>
                  </a:schemeClr>
                </a:solidFill>
                <a:latin typeface="Bahnschrift SemiBold SemiConden" panose="020B0502040204020203" pitchFamily="34" charset="0"/>
              </a:rPr>
              <a:t>HOW DOES THIS WORK?</a:t>
            </a:r>
            <a:endParaRPr lang="en-IN" sz="2800" dirty="0">
              <a:solidFill>
                <a:schemeClr val="bg1">
                  <a:lumMod val="50000"/>
                </a:schemeClr>
              </a:solidFill>
              <a:latin typeface="Bahnschrift SemiBold SemiConden" panose="020B0502040204020203" pitchFamily="34" charset="0"/>
            </a:endParaRPr>
          </a:p>
        </p:txBody>
      </p:sp>
      <p:sp>
        <p:nvSpPr>
          <p:cNvPr id="9" name="Rectangle 8"/>
          <p:cNvSpPr/>
          <p:nvPr/>
        </p:nvSpPr>
        <p:spPr>
          <a:xfrm>
            <a:off x="218536" y="2812211"/>
            <a:ext cx="6096000" cy="4278094"/>
          </a:xfrm>
          <a:prstGeom prst="rect">
            <a:avLst/>
          </a:prstGeom>
        </p:spPr>
        <p:txBody>
          <a:bodyPr>
            <a:spAutoFit/>
          </a:bodyPr>
          <a:lstStyle/>
          <a:p>
            <a:pPr algn="just"/>
            <a:r>
              <a:rPr lang="en-US" sz="2800" dirty="0" smtClean="0">
                <a:solidFill>
                  <a:srgbClr val="00B050"/>
                </a:solidFill>
                <a:latin typeface="Bahnschrift SemiBold SemiConden" panose="020B0502040204020203" pitchFamily="34" charset="0"/>
                <a:cs typeface="Times New Roman" pitchFamily="18" charset="0"/>
              </a:rPr>
              <a:t>Gear: </a:t>
            </a:r>
          </a:p>
          <a:p>
            <a:pPr algn="just"/>
            <a:r>
              <a:rPr lang="en-US" dirty="0" smtClean="0">
                <a:latin typeface="Bahnschrift SemiBold SemiConden" panose="020B0502040204020203" pitchFamily="34" charset="0"/>
                <a:cs typeface="Times New Roman" pitchFamily="18" charset="0"/>
              </a:rPr>
              <a:t>A damaged gear wheel is considered with </a:t>
            </a:r>
            <a:r>
              <a:rPr lang="en-US" dirty="0" smtClean="0">
                <a:solidFill>
                  <a:srgbClr val="FF0000"/>
                </a:solidFill>
                <a:latin typeface="Bahnschrift SemiBold SemiConden" panose="020B0502040204020203" pitchFamily="34" charset="0"/>
                <a:cs typeface="Times New Roman" pitchFamily="18" charset="0"/>
              </a:rPr>
              <a:t>a precision distance sensor </a:t>
            </a:r>
            <a:r>
              <a:rPr lang="en-US" dirty="0" smtClean="0">
                <a:latin typeface="Bahnschrift SemiBold SemiConden" panose="020B0502040204020203" pitchFamily="34" charset="0"/>
                <a:cs typeface="Times New Roman" pitchFamily="18" charset="0"/>
              </a:rPr>
              <a:t>attached perpendicular to it in order to detect damaged tooth.</a:t>
            </a:r>
          </a:p>
          <a:p>
            <a:pPr algn="just"/>
            <a:r>
              <a:rPr lang="en-GB" dirty="0" smtClean="0">
                <a:latin typeface="Bahnschrift SemiBold SemiConden" panose="020B0502040204020203" pitchFamily="34" charset="0"/>
              </a:rPr>
              <a:t>Distance sensor is composed </a:t>
            </a:r>
            <a:r>
              <a:rPr lang="en-GB" dirty="0">
                <a:latin typeface="Bahnschrift SemiBold SemiConden" panose="020B0502040204020203" pitchFamily="34" charset="0"/>
              </a:rPr>
              <a:t>of an integrated combination of </a:t>
            </a:r>
            <a:endParaRPr lang="en-GB" dirty="0" smtClean="0">
              <a:latin typeface="Bahnschrift SemiBold SemiConden" panose="020B0502040204020203" pitchFamily="34" charset="0"/>
            </a:endParaRPr>
          </a:p>
          <a:p>
            <a:pPr algn="just"/>
            <a:r>
              <a:rPr lang="en-GB" dirty="0" smtClean="0">
                <a:solidFill>
                  <a:srgbClr val="FF0000"/>
                </a:solidFill>
                <a:latin typeface="Bahnschrift SemiBold SemiConden" panose="020B0502040204020203" pitchFamily="34" charset="0"/>
              </a:rPr>
              <a:t>PSD </a:t>
            </a:r>
            <a:r>
              <a:rPr lang="en-GB" dirty="0">
                <a:solidFill>
                  <a:srgbClr val="FF0000"/>
                </a:solidFill>
                <a:latin typeface="Bahnschrift SemiBold SemiConden" panose="020B0502040204020203" pitchFamily="34" charset="0"/>
              </a:rPr>
              <a:t>(position sensitive detector) , IRED (infrared emitting diode) and signal processing </a:t>
            </a:r>
            <a:r>
              <a:rPr lang="en-GB" dirty="0" smtClean="0">
                <a:solidFill>
                  <a:srgbClr val="FF0000"/>
                </a:solidFill>
                <a:latin typeface="Bahnschrift SemiBold SemiConden" panose="020B0502040204020203" pitchFamily="34" charset="0"/>
              </a:rPr>
              <a:t>circuit.</a:t>
            </a:r>
          </a:p>
          <a:p>
            <a:pPr algn="just"/>
            <a:endParaRPr lang="en-GB" dirty="0">
              <a:solidFill>
                <a:srgbClr val="FF0000"/>
              </a:solidFill>
              <a:latin typeface="Bahnschrift SemiBold SemiConden" panose="020B0502040204020203" pitchFamily="34" charset="0"/>
            </a:endParaRPr>
          </a:p>
          <a:p>
            <a:pPr algn="just"/>
            <a:r>
              <a:rPr lang="en-GB" sz="2800" dirty="0" smtClean="0">
                <a:solidFill>
                  <a:srgbClr val="00B050"/>
                </a:solidFill>
                <a:latin typeface="Bahnschrift SemiBold SemiConden" panose="020B0502040204020203" pitchFamily="34" charset="0"/>
              </a:rPr>
              <a:t>Clutch:</a:t>
            </a:r>
          </a:p>
          <a:p>
            <a:pPr algn="just"/>
            <a:r>
              <a:rPr lang="en-GB" dirty="0" smtClean="0">
                <a:solidFill>
                  <a:srgbClr val="FF0000"/>
                </a:solidFill>
                <a:latin typeface="Bahnschrift SemiBold SemiConden" panose="020B0502040204020203" pitchFamily="34" charset="0"/>
              </a:rPr>
              <a:t>Electronic nose </a:t>
            </a:r>
            <a:r>
              <a:rPr lang="en-GB" dirty="0" smtClean="0">
                <a:latin typeface="Bahnschrift SemiBold SemiConden" panose="020B0502040204020203" pitchFamily="34" charset="0"/>
              </a:rPr>
              <a:t>and CAN based </a:t>
            </a:r>
            <a:r>
              <a:rPr lang="en-GB" dirty="0" smtClean="0">
                <a:solidFill>
                  <a:srgbClr val="FF0000"/>
                </a:solidFill>
                <a:latin typeface="Bahnschrift SemiBold SemiConden" panose="020B0502040204020203" pitchFamily="34" charset="0"/>
              </a:rPr>
              <a:t>temperature sensor </a:t>
            </a:r>
            <a:r>
              <a:rPr lang="en-GB" dirty="0" smtClean="0">
                <a:latin typeface="Bahnschrift SemiBold SemiConden" panose="020B0502040204020203" pitchFamily="34" charset="0"/>
              </a:rPr>
              <a:t>are employed to detect the overheating of clutch since overheated clutch pads due to friction smell like any hydrocarbon.</a:t>
            </a:r>
            <a:endParaRPr lang="en-GB" dirty="0">
              <a:latin typeface="Bahnschrift SemiBold SemiConden" panose="020B0502040204020203" pitchFamily="34" charset="0"/>
            </a:endParaRPr>
          </a:p>
          <a:p>
            <a:pPr algn="just"/>
            <a:endParaRPr lang="en-IN" dirty="0">
              <a:latin typeface="Bahnschrift SemiBold SemiConden" panose="020B0502040204020203" pitchFamily="34" charset="0"/>
            </a:endParaRPr>
          </a:p>
          <a:p>
            <a:pPr algn="just"/>
            <a:endParaRPr lang="en-US" dirty="0" smtClean="0">
              <a:latin typeface="Bahnschrift SemiBold SemiConden" panose="020B0502040204020203" pitchFamily="34" charset="0"/>
              <a:cs typeface="Times New Roman" pitchFamily="18" charset="0"/>
            </a:endParaRPr>
          </a:p>
        </p:txBody>
      </p:sp>
      <p:sp>
        <p:nvSpPr>
          <p:cNvPr id="2" name="Slide Number Placeholder 1"/>
          <p:cNvSpPr>
            <a:spLocks noGrp="1"/>
          </p:cNvSpPr>
          <p:nvPr>
            <p:ph type="sldNum" sz="quarter" idx="12"/>
          </p:nvPr>
        </p:nvSpPr>
        <p:spPr/>
        <p:txBody>
          <a:bodyPr/>
          <a:lstStyle/>
          <a:p>
            <a:fld id="{A705B0D5-481F-4354-BFA9-94780AF0A548}" type="slidenum">
              <a:rPr lang="en-IN" smtClean="0"/>
              <a:t>23</a:t>
            </a:fld>
            <a:endParaRPr lang="en-IN"/>
          </a:p>
        </p:txBody>
      </p:sp>
    </p:spTree>
    <p:extLst>
      <p:ext uri="{BB962C8B-B14F-4D97-AF65-F5344CB8AC3E}">
        <p14:creationId xmlns:p14="http://schemas.microsoft.com/office/powerpoint/2010/main" val="41513885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stract grey background |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140" y="0"/>
            <a:ext cx="829286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5909" y="158442"/>
            <a:ext cx="2021708"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bg1">
                    <a:lumMod val="50000"/>
                  </a:schemeClr>
                </a:solidFill>
                <a:latin typeface="Bahnschrift Condensed" panose="020B0502040204020203" pitchFamily="34" charset="0"/>
              </a:rPr>
              <a:t>Sensors</a:t>
            </a:r>
            <a:endParaRPr lang="en-US" sz="5400" b="1" cap="none" spc="0" dirty="0">
              <a:ln w="9525">
                <a:solidFill>
                  <a:schemeClr val="bg1"/>
                </a:solidFill>
                <a:prstDash val="solid"/>
              </a:ln>
              <a:solidFill>
                <a:schemeClr val="bg1">
                  <a:lumMod val="50000"/>
                </a:schemeClr>
              </a:solidFill>
              <a:latin typeface="Bahnschrift Condensed" panose="020B0502040204020203" pitchFamily="34" charset="0"/>
            </a:endParaRPr>
          </a:p>
        </p:txBody>
      </p:sp>
      <p:pic>
        <p:nvPicPr>
          <p:cNvPr id="6" name="Picture 5"/>
          <p:cNvPicPr/>
          <p:nvPr/>
        </p:nvPicPr>
        <p:blipFill>
          <a:blip r:embed="rId3"/>
          <a:stretch>
            <a:fillRect/>
          </a:stretch>
        </p:blipFill>
        <p:spPr>
          <a:xfrm>
            <a:off x="6875253" y="625416"/>
            <a:ext cx="5034394" cy="2851029"/>
          </a:xfrm>
          <a:prstGeom prst="rect">
            <a:avLst/>
          </a:prstGeom>
        </p:spPr>
      </p:pic>
      <p:pic>
        <p:nvPicPr>
          <p:cNvPr id="7" name="Picture 6"/>
          <p:cNvPicPr/>
          <p:nvPr/>
        </p:nvPicPr>
        <p:blipFill>
          <a:blip r:embed="rId4"/>
          <a:stretch>
            <a:fillRect/>
          </a:stretch>
        </p:blipFill>
        <p:spPr>
          <a:xfrm>
            <a:off x="6875253" y="3758753"/>
            <a:ext cx="5034394" cy="2816939"/>
          </a:xfrm>
          <a:prstGeom prst="rect">
            <a:avLst/>
          </a:prstGeom>
        </p:spPr>
      </p:pic>
      <p:sp>
        <p:nvSpPr>
          <p:cNvPr id="8" name="TextBox 7"/>
          <p:cNvSpPr txBox="1"/>
          <p:nvPr/>
        </p:nvSpPr>
        <p:spPr>
          <a:xfrm>
            <a:off x="7805189" y="123936"/>
            <a:ext cx="3174521" cy="369332"/>
          </a:xfrm>
          <a:prstGeom prst="rect">
            <a:avLst/>
          </a:prstGeom>
          <a:solidFill>
            <a:schemeClr val="bg1">
              <a:lumMod val="50000"/>
            </a:schemeClr>
          </a:solidFill>
          <a:ln>
            <a:solidFill>
              <a:schemeClr val="bg1">
                <a:lumMod val="5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dirty="0" smtClean="0">
                <a:solidFill>
                  <a:schemeClr val="bg1"/>
                </a:solidFill>
                <a:latin typeface="Bahnschrift SemiBold SemiConden" panose="020B0502040204020203" pitchFamily="34" charset="0"/>
              </a:rPr>
              <a:t>Connection Diagram</a:t>
            </a:r>
            <a:endParaRPr lang="en-IN" dirty="0">
              <a:solidFill>
                <a:schemeClr val="bg1"/>
              </a:solidFill>
              <a:latin typeface="Bahnschrift SemiBold SemiConden" panose="020B0502040204020203" pitchFamily="34" charset="0"/>
            </a:endParaRPr>
          </a:p>
        </p:txBody>
      </p:sp>
      <p:sp>
        <p:nvSpPr>
          <p:cNvPr id="9" name="Rectangle 8"/>
          <p:cNvSpPr/>
          <p:nvPr/>
        </p:nvSpPr>
        <p:spPr>
          <a:xfrm>
            <a:off x="432665" y="1547043"/>
            <a:ext cx="3834551" cy="1785104"/>
          </a:xfrm>
          <a:prstGeom prst="rect">
            <a:avLst/>
          </a:prstGeom>
        </p:spPr>
        <p:txBody>
          <a:bodyPr wrap="square">
            <a:spAutoFit/>
          </a:bodyPr>
          <a:lstStyle/>
          <a:p>
            <a:r>
              <a:rPr lang="en-GB" sz="2000" dirty="0" smtClean="0">
                <a:solidFill>
                  <a:schemeClr val="accent2">
                    <a:lumMod val="50000"/>
                  </a:schemeClr>
                </a:solidFill>
                <a:effectLst/>
                <a:latin typeface="Bahnschrift SemiBold SemiConden" panose="020B0502040204020203" pitchFamily="34" charset="0"/>
                <a:ea typeface="Book Antiqua" panose="02040602050305030304" pitchFamily="18" charset="0"/>
                <a:cs typeface="Book Antiqua" panose="02040602050305030304" pitchFamily="18" charset="0"/>
              </a:rPr>
              <a:t>GP2Y0A21YK0F IR sensor</a:t>
            </a:r>
          </a:p>
          <a:p>
            <a:endParaRPr lang="en-GB" dirty="0" smtClean="0">
              <a:solidFill>
                <a:srgbClr val="000000"/>
              </a:solidFill>
              <a:effectLst/>
              <a:latin typeface="Bahnschrift SemiBold SemiConden" panose="020B0502040204020203" pitchFamily="34" charset="0"/>
              <a:ea typeface="Book Antiqua" panose="02040602050305030304" pitchFamily="18" charset="0"/>
              <a:cs typeface="Book Antiqua" panose="02040602050305030304" pitchFamily="18" charset="0"/>
            </a:endParaRPr>
          </a:p>
          <a:p>
            <a:r>
              <a:rPr lang="en-GB" dirty="0" smtClean="0">
                <a:latin typeface="Bahnschrift SemiBold SemiConden" panose="020B0502040204020203" pitchFamily="34" charset="0"/>
              </a:rPr>
              <a:t>Gives  </a:t>
            </a:r>
            <a:r>
              <a:rPr lang="en-GB" dirty="0">
                <a:latin typeface="Bahnschrift SemiBold SemiConden" panose="020B0502040204020203" pitchFamily="34" charset="0"/>
              </a:rPr>
              <a:t>a simple yield with a scope of 10 to 80 </a:t>
            </a:r>
            <a:r>
              <a:rPr lang="en-GB" dirty="0" smtClean="0">
                <a:latin typeface="Bahnschrift SemiBold SemiConden" panose="020B0502040204020203" pitchFamily="34" charset="0"/>
              </a:rPr>
              <a:t>cm. Fixed at 7cm away from the gear tooth for ease of programming. Gives </a:t>
            </a:r>
            <a:r>
              <a:rPr lang="en-GB" dirty="0" err="1" smtClean="0">
                <a:latin typeface="Bahnschrift SemiBold SemiConden" panose="020B0502040204020203" pitchFamily="34" charset="0"/>
              </a:rPr>
              <a:t>analog</a:t>
            </a:r>
            <a:r>
              <a:rPr lang="en-GB" dirty="0" smtClean="0">
                <a:latin typeface="Bahnschrift SemiBold SemiConden" panose="020B0502040204020203" pitchFamily="34" charset="0"/>
              </a:rPr>
              <a:t> output. </a:t>
            </a:r>
            <a:endParaRPr lang="en-IN" dirty="0">
              <a:latin typeface="Bahnschrift SemiBold SemiConden" panose="020B0502040204020203" pitchFamily="34" charset="0"/>
            </a:endParaRPr>
          </a:p>
        </p:txBody>
      </p:sp>
      <p:pic>
        <p:nvPicPr>
          <p:cNvPr id="10" name="Picture 9" descr="https://media-cdn.seeedstudio.site/media/catalog/product/cache/ab187aaa5f626ad16c8031644cd2de5b/h/t/httpsstatics3.seeedstudio.comimagesproductproximity.jpg"/>
          <p:cNvPicPr/>
          <p:nvPr/>
        </p:nvPicPr>
        <p:blipFill rotWithShape="1">
          <a:blip r:embed="rId5" cstate="print">
            <a:extLst>
              <a:ext uri="{28A0092B-C50C-407E-A947-70E740481C1C}">
                <a14:useLocalDpi xmlns:a14="http://schemas.microsoft.com/office/drawing/2010/main" val="0"/>
              </a:ext>
            </a:extLst>
          </a:blip>
          <a:srcRect r="6061"/>
          <a:stretch/>
        </p:blipFill>
        <p:spPr bwMode="auto">
          <a:xfrm>
            <a:off x="4612124" y="1547043"/>
            <a:ext cx="1980776" cy="1536430"/>
          </a:xfrm>
          <a:prstGeom prst="rect">
            <a:avLst/>
          </a:prstGeom>
          <a:noFill/>
          <a:ln>
            <a:noFill/>
          </a:ln>
          <a:extLst>
            <a:ext uri="{53640926-AAD7-44D8-BBD7-CCE9431645EC}">
              <a14:shadowObscured xmlns:a14="http://schemas.microsoft.com/office/drawing/2010/main"/>
            </a:ext>
          </a:extLst>
        </p:spPr>
      </p:pic>
      <p:sp>
        <p:nvSpPr>
          <p:cNvPr id="11" name="Rectangle 10"/>
          <p:cNvSpPr/>
          <p:nvPr/>
        </p:nvSpPr>
        <p:spPr>
          <a:xfrm>
            <a:off x="432664" y="3840355"/>
            <a:ext cx="3834551" cy="1785104"/>
          </a:xfrm>
          <a:prstGeom prst="rect">
            <a:avLst/>
          </a:prstGeom>
        </p:spPr>
        <p:txBody>
          <a:bodyPr wrap="square">
            <a:spAutoFit/>
          </a:bodyPr>
          <a:lstStyle/>
          <a:p>
            <a:r>
              <a:rPr lang="en-GB" sz="2000" dirty="0">
                <a:solidFill>
                  <a:schemeClr val="accent2">
                    <a:lumMod val="50000"/>
                  </a:schemeClr>
                </a:solidFill>
                <a:latin typeface="Bahnschrift SemiBold SemiConden" panose="020B0502040204020203" pitchFamily="34" charset="0"/>
              </a:rPr>
              <a:t>MiCS-5524 </a:t>
            </a:r>
            <a:r>
              <a:rPr lang="en-GB" sz="2000" dirty="0" smtClean="0">
                <a:solidFill>
                  <a:schemeClr val="accent2">
                    <a:lumMod val="50000"/>
                  </a:schemeClr>
                </a:solidFill>
                <a:effectLst/>
                <a:latin typeface="Bahnschrift SemiBold SemiConden" panose="020B0502040204020203" pitchFamily="34" charset="0"/>
                <a:ea typeface="Book Antiqua" panose="02040602050305030304" pitchFamily="18" charset="0"/>
                <a:cs typeface="Book Antiqua" panose="02040602050305030304" pitchFamily="18" charset="0"/>
              </a:rPr>
              <a:t>sensor</a:t>
            </a:r>
          </a:p>
          <a:p>
            <a:endParaRPr lang="en-GB" dirty="0" smtClean="0">
              <a:solidFill>
                <a:srgbClr val="000000"/>
              </a:solidFill>
              <a:effectLst/>
              <a:latin typeface="Bahnschrift SemiBold SemiConden" panose="020B0502040204020203" pitchFamily="34" charset="0"/>
              <a:ea typeface="Book Antiqua" panose="02040602050305030304" pitchFamily="18" charset="0"/>
              <a:cs typeface="Book Antiqua" panose="02040602050305030304" pitchFamily="18" charset="0"/>
            </a:endParaRPr>
          </a:p>
          <a:p>
            <a:r>
              <a:rPr lang="en-GB" dirty="0" smtClean="0">
                <a:latin typeface="Bahnschrift SemiBold SemiConden" panose="020B0502040204020203" pitchFamily="34" charset="0"/>
              </a:rPr>
              <a:t>Indoor </a:t>
            </a:r>
            <a:r>
              <a:rPr lang="en-GB" dirty="0">
                <a:latin typeface="Bahnschrift SemiBold SemiConden" panose="020B0502040204020203" pitchFamily="34" charset="0"/>
              </a:rPr>
              <a:t>carbon monoxide and gaseous petrol spillage </a:t>
            </a:r>
            <a:r>
              <a:rPr lang="en-GB" dirty="0" smtClean="0">
                <a:latin typeface="Bahnschrift SemiBold SemiConden" panose="020B0502040204020203" pitchFamily="34" charset="0"/>
              </a:rPr>
              <a:t>location. Appropriate </a:t>
            </a:r>
            <a:r>
              <a:rPr lang="en-GB" dirty="0">
                <a:latin typeface="Bahnschrift SemiBold SemiConden" panose="020B0502040204020203" pitchFamily="34" charset="0"/>
              </a:rPr>
              <a:t>additionally for indoor air quality </a:t>
            </a:r>
            <a:r>
              <a:rPr lang="en-GB" dirty="0" smtClean="0">
                <a:latin typeface="Bahnschrift SemiBold SemiConden" panose="020B0502040204020203" pitchFamily="34" charset="0"/>
              </a:rPr>
              <a:t>observing. Early </a:t>
            </a:r>
            <a:r>
              <a:rPr lang="en-GB" dirty="0">
                <a:latin typeface="Bahnschrift SemiBold SemiConden" panose="020B0502040204020203" pitchFamily="34" charset="0"/>
              </a:rPr>
              <a:t>fire recognition</a:t>
            </a:r>
            <a:endParaRPr lang="en-IN" dirty="0">
              <a:latin typeface="Bahnschrift SemiBold SemiConden" panose="020B0502040204020203" pitchFamily="34" charset="0"/>
            </a:endParaRPr>
          </a:p>
        </p:txBody>
      </p:sp>
      <p:pic>
        <p:nvPicPr>
          <p:cNvPr id="12" name="Picture 11" descr="Adafruit MiCS5524 CO, Alcohol and VOC Gas Sensor Breakout"/>
          <p:cNvPicPr/>
          <p:nvPr/>
        </p:nvPicPr>
        <p:blipFill rotWithShape="1">
          <a:blip r:embed="rId6" cstate="print">
            <a:extLst>
              <a:ext uri="{28A0092B-C50C-407E-A947-70E740481C1C}">
                <a14:useLocalDpi xmlns:a14="http://schemas.microsoft.com/office/drawing/2010/main" val="0"/>
              </a:ext>
            </a:extLst>
          </a:blip>
          <a:srcRect t="18574" b="14981"/>
          <a:stretch/>
        </p:blipFill>
        <p:spPr bwMode="auto">
          <a:xfrm rot="16200000">
            <a:off x="4337584" y="4199559"/>
            <a:ext cx="2139351" cy="1590270"/>
          </a:xfrm>
          <a:prstGeom prst="rect">
            <a:avLst/>
          </a:prstGeom>
          <a:noFill/>
          <a:ln>
            <a:noFill/>
          </a:ln>
          <a:extLst>
            <a:ext uri="{53640926-AAD7-44D8-BBD7-CCE9431645EC}">
              <a14:shadowObscured xmlns:a14="http://schemas.microsoft.com/office/drawing/2010/main"/>
            </a:ext>
          </a:extLst>
        </p:spPr>
      </p:pic>
      <p:sp>
        <p:nvSpPr>
          <p:cNvPr id="2" name="Slide Number Placeholder 1"/>
          <p:cNvSpPr>
            <a:spLocks noGrp="1"/>
          </p:cNvSpPr>
          <p:nvPr>
            <p:ph type="sldNum" sz="quarter" idx="12"/>
          </p:nvPr>
        </p:nvSpPr>
        <p:spPr/>
        <p:txBody>
          <a:bodyPr/>
          <a:lstStyle/>
          <a:p>
            <a:fld id="{A705B0D5-481F-4354-BFA9-94780AF0A548}" type="slidenum">
              <a:rPr lang="en-IN" smtClean="0"/>
              <a:t>24</a:t>
            </a:fld>
            <a:endParaRPr lang="en-IN"/>
          </a:p>
        </p:txBody>
      </p:sp>
    </p:spTree>
    <p:extLst>
      <p:ext uri="{BB962C8B-B14F-4D97-AF65-F5344CB8AC3E}">
        <p14:creationId xmlns:p14="http://schemas.microsoft.com/office/powerpoint/2010/main" val="3588700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stract grey background |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140" y="0"/>
            <a:ext cx="829286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95909" y="158442"/>
            <a:ext cx="2021708"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bg1">
                    <a:lumMod val="50000"/>
                  </a:schemeClr>
                </a:solidFill>
                <a:latin typeface="Bahnschrift Condensed" panose="020B0502040204020203" pitchFamily="34" charset="0"/>
              </a:rPr>
              <a:t>Sensors</a:t>
            </a:r>
            <a:endParaRPr lang="en-US" sz="5400" b="1" cap="none" spc="0" dirty="0">
              <a:ln w="9525">
                <a:solidFill>
                  <a:schemeClr val="bg1"/>
                </a:solidFill>
                <a:prstDash val="solid"/>
              </a:ln>
              <a:solidFill>
                <a:schemeClr val="bg1">
                  <a:lumMod val="50000"/>
                </a:schemeClr>
              </a:solidFill>
              <a:latin typeface="Bahnschrift Condensed" panose="020B0502040204020203" pitchFamily="34" charset="0"/>
            </a:endParaRPr>
          </a:p>
        </p:txBody>
      </p:sp>
      <p:sp>
        <p:nvSpPr>
          <p:cNvPr id="6" name="Rectangle 5"/>
          <p:cNvSpPr/>
          <p:nvPr/>
        </p:nvSpPr>
        <p:spPr>
          <a:xfrm>
            <a:off x="495909" y="1337896"/>
            <a:ext cx="4862228" cy="400110"/>
          </a:xfrm>
          <a:prstGeom prst="rect">
            <a:avLst/>
          </a:prstGeom>
        </p:spPr>
        <p:txBody>
          <a:bodyPr wrap="none">
            <a:spAutoFit/>
          </a:bodyPr>
          <a:lstStyle/>
          <a:p>
            <a:r>
              <a:rPr lang="en-GB" sz="2000" dirty="0" smtClean="0">
                <a:solidFill>
                  <a:schemeClr val="accent2">
                    <a:lumMod val="50000"/>
                  </a:schemeClr>
                </a:solidFill>
                <a:latin typeface="Bahnschrift SemiBold SemiConden" panose="020B0502040204020203" pitchFamily="34" charset="0"/>
              </a:rPr>
              <a:t>CAN based Temperature S</a:t>
            </a:r>
            <a:r>
              <a:rPr lang="en-GB" sz="2000" dirty="0" smtClean="0">
                <a:solidFill>
                  <a:schemeClr val="accent2">
                    <a:lumMod val="50000"/>
                  </a:schemeClr>
                </a:solidFill>
                <a:effectLst/>
                <a:latin typeface="Bahnschrift SemiBold SemiConden" panose="020B0502040204020203" pitchFamily="34" charset="0"/>
                <a:ea typeface="Book Antiqua" panose="02040602050305030304" pitchFamily="18" charset="0"/>
                <a:cs typeface="Book Antiqua" panose="02040602050305030304" pitchFamily="18" charset="0"/>
              </a:rPr>
              <a:t>ensor by Continental</a:t>
            </a:r>
          </a:p>
        </p:txBody>
      </p:sp>
      <p:sp>
        <p:nvSpPr>
          <p:cNvPr id="7" name="Rectangle 6"/>
          <p:cNvSpPr/>
          <p:nvPr/>
        </p:nvSpPr>
        <p:spPr>
          <a:xfrm>
            <a:off x="495909" y="1994130"/>
            <a:ext cx="5758242" cy="1477328"/>
          </a:xfrm>
          <a:prstGeom prst="rect">
            <a:avLst/>
          </a:prstGeom>
        </p:spPr>
        <p:txBody>
          <a:bodyPr wrap="square">
            <a:spAutoFit/>
          </a:bodyPr>
          <a:lstStyle/>
          <a:p>
            <a:pPr marL="285750" indent="-285750">
              <a:buFont typeface="Arial" panose="020B0604020202020204" pitchFamily="34" charset="0"/>
              <a:buChar char="•"/>
            </a:pPr>
            <a:r>
              <a:rPr lang="en-GB" dirty="0" smtClean="0">
                <a:solidFill>
                  <a:srgbClr val="000000"/>
                </a:solidFill>
                <a:effectLst/>
                <a:latin typeface="Bahnschrift SemiBold SemiConden" panose="020B0502040204020203" pitchFamily="34" charset="0"/>
                <a:ea typeface="Book Antiqua" panose="02040602050305030304" pitchFamily="18" charset="0"/>
                <a:cs typeface="Book Antiqua" panose="02040602050305030304" pitchFamily="18" charset="0"/>
              </a:rPr>
              <a:t>CAN stands for Controller Area Network invented by Robert Bosch for automobile in vehicle network</a:t>
            </a:r>
          </a:p>
          <a:p>
            <a:pPr marL="285750" indent="-285750">
              <a:buFont typeface="Arial" panose="020B0604020202020204" pitchFamily="34" charset="0"/>
              <a:buChar char="•"/>
            </a:pPr>
            <a:r>
              <a:rPr lang="en-GB" dirty="0" smtClean="0">
                <a:solidFill>
                  <a:srgbClr val="000000"/>
                </a:solidFill>
                <a:latin typeface="Bahnschrift SemiBold SemiConden" panose="020B0502040204020203" pitchFamily="34" charset="0"/>
                <a:ea typeface="Book Antiqua" panose="02040602050305030304" pitchFamily="18" charset="0"/>
                <a:cs typeface="Book Antiqua" panose="02040602050305030304" pitchFamily="18" charset="0"/>
              </a:rPr>
              <a:t>The data is streamed in HEX format.</a:t>
            </a:r>
          </a:p>
          <a:p>
            <a:pPr marL="285750" indent="-285750">
              <a:buFont typeface="Arial" panose="020B0604020202020204" pitchFamily="34" charset="0"/>
              <a:buChar char="•"/>
            </a:pPr>
            <a:r>
              <a:rPr lang="en-GB" dirty="0" smtClean="0">
                <a:solidFill>
                  <a:srgbClr val="000000"/>
                </a:solidFill>
                <a:effectLst/>
                <a:latin typeface="Bahnschrift SemiBold SemiConden" panose="020B0502040204020203" pitchFamily="34" charset="0"/>
                <a:ea typeface="Book Antiqua" panose="02040602050305030304" pitchFamily="18" charset="0"/>
                <a:cs typeface="Book Antiqua" panose="02040602050305030304" pitchFamily="18" charset="0"/>
              </a:rPr>
              <a:t>There are two lines present- </a:t>
            </a:r>
            <a:r>
              <a:rPr lang="en-GB" dirty="0" smtClean="0">
                <a:solidFill>
                  <a:schemeClr val="accent4">
                    <a:lumMod val="75000"/>
                  </a:schemeClr>
                </a:solidFill>
                <a:effectLst/>
                <a:latin typeface="Bahnschrift SemiBold SemiConden" panose="020B0502040204020203" pitchFamily="34" charset="0"/>
                <a:ea typeface="Book Antiqua" panose="02040602050305030304" pitchFamily="18" charset="0"/>
                <a:cs typeface="Book Antiqua" panose="02040602050305030304" pitchFamily="18" charset="0"/>
              </a:rPr>
              <a:t>CANH (CAN High) </a:t>
            </a:r>
            <a:r>
              <a:rPr lang="en-GB" dirty="0" smtClean="0">
                <a:solidFill>
                  <a:srgbClr val="000000"/>
                </a:solidFill>
                <a:effectLst/>
                <a:latin typeface="Bahnschrift SemiBold SemiConden" panose="020B0502040204020203" pitchFamily="34" charset="0"/>
                <a:ea typeface="Book Antiqua" panose="02040602050305030304" pitchFamily="18" charset="0"/>
                <a:cs typeface="Book Antiqua" panose="02040602050305030304" pitchFamily="18" charset="0"/>
              </a:rPr>
              <a:t>and </a:t>
            </a:r>
            <a:r>
              <a:rPr lang="en-GB" dirty="0" smtClean="0">
                <a:solidFill>
                  <a:schemeClr val="accent6">
                    <a:lumMod val="75000"/>
                  </a:schemeClr>
                </a:solidFill>
                <a:effectLst/>
                <a:latin typeface="Bahnschrift SemiBold SemiConden" panose="020B0502040204020203" pitchFamily="34" charset="0"/>
                <a:ea typeface="Book Antiqua" panose="02040602050305030304" pitchFamily="18" charset="0"/>
                <a:cs typeface="Book Antiqua" panose="02040602050305030304" pitchFamily="18" charset="0"/>
              </a:rPr>
              <a:t>CANL (CAN Low)</a:t>
            </a:r>
            <a:endParaRPr lang="en-GB" dirty="0" smtClean="0">
              <a:solidFill>
                <a:srgbClr val="000000"/>
              </a:solidFill>
              <a:effectLst/>
              <a:latin typeface="Bahnschrift SemiBold SemiConden" panose="020B0502040204020203" pitchFamily="34" charset="0"/>
              <a:ea typeface="Book Antiqua" panose="02040602050305030304" pitchFamily="18" charset="0"/>
              <a:cs typeface="Book Antiqua" panose="02040602050305030304" pitchFamily="18" charset="0"/>
            </a:endParaRPr>
          </a:p>
        </p:txBody>
      </p: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23414" t="39032" r="10120" b="9739"/>
          <a:stretch/>
        </p:blipFill>
        <p:spPr>
          <a:xfrm>
            <a:off x="6366294" y="620107"/>
            <a:ext cx="5529534" cy="2574352"/>
          </a:xfrm>
          <a:prstGeom prst="rect">
            <a:avLst/>
          </a:prstGeom>
        </p:spPr>
      </p:pic>
      <p:pic>
        <p:nvPicPr>
          <p:cNvPr id="25" name="Picture 24"/>
          <p:cNvPicPr/>
          <p:nvPr/>
        </p:nvPicPr>
        <p:blipFill>
          <a:blip r:embed="rId4"/>
          <a:stretch>
            <a:fillRect/>
          </a:stretch>
        </p:blipFill>
        <p:spPr>
          <a:xfrm>
            <a:off x="550646" y="4539743"/>
            <a:ext cx="5355590" cy="1457960"/>
          </a:xfrm>
          <a:prstGeom prst="rect">
            <a:avLst/>
          </a:prstGeom>
        </p:spPr>
      </p:pic>
      <p:sp>
        <p:nvSpPr>
          <p:cNvPr id="26" name="Rectangle 25"/>
          <p:cNvSpPr/>
          <p:nvPr/>
        </p:nvSpPr>
        <p:spPr>
          <a:xfrm>
            <a:off x="495909" y="3861617"/>
            <a:ext cx="2292615" cy="400110"/>
          </a:xfrm>
          <a:prstGeom prst="rect">
            <a:avLst/>
          </a:prstGeom>
        </p:spPr>
        <p:txBody>
          <a:bodyPr wrap="none">
            <a:spAutoFit/>
          </a:bodyPr>
          <a:lstStyle/>
          <a:p>
            <a:r>
              <a:rPr lang="en-GB" sz="2000" dirty="0" smtClean="0">
                <a:solidFill>
                  <a:schemeClr val="accent2">
                    <a:lumMod val="50000"/>
                  </a:schemeClr>
                </a:solidFill>
                <a:latin typeface="Bahnschrift SemiBold SemiConden" panose="020B0502040204020203" pitchFamily="34" charset="0"/>
              </a:rPr>
              <a:t>CAN message format</a:t>
            </a:r>
            <a:endParaRPr lang="en-GB" sz="2000" dirty="0" smtClean="0">
              <a:solidFill>
                <a:schemeClr val="accent2">
                  <a:lumMod val="50000"/>
                </a:schemeClr>
              </a:solidFill>
              <a:effectLst/>
              <a:latin typeface="Bahnschrift SemiBold SemiConden" panose="020B0502040204020203" pitchFamily="34" charset="0"/>
              <a:ea typeface="Book Antiqua" panose="02040602050305030304" pitchFamily="18" charset="0"/>
              <a:cs typeface="Book Antiqua" panose="02040602050305030304" pitchFamily="18" charset="0"/>
            </a:endParaRPr>
          </a:p>
        </p:txBody>
      </p:sp>
      <p:pic>
        <p:nvPicPr>
          <p:cNvPr id="27" name="Picture 26"/>
          <p:cNvPicPr/>
          <p:nvPr/>
        </p:nvPicPr>
        <p:blipFill>
          <a:blip r:embed="rId5"/>
          <a:stretch>
            <a:fillRect/>
          </a:stretch>
        </p:blipFill>
        <p:spPr>
          <a:xfrm>
            <a:off x="6771736" y="3303917"/>
            <a:ext cx="5124092" cy="3438626"/>
          </a:xfrm>
          <a:prstGeom prst="rect">
            <a:avLst/>
          </a:prstGeom>
        </p:spPr>
      </p:pic>
      <p:sp>
        <p:nvSpPr>
          <p:cNvPr id="2" name="Slide Number Placeholder 1"/>
          <p:cNvSpPr>
            <a:spLocks noGrp="1"/>
          </p:cNvSpPr>
          <p:nvPr>
            <p:ph type="sldNum" sz="quarter" idx="12"/>
          </p:nvPr>
        </p:nvSpPr>
        <p:spPr/>
        <p:txBody>
          <a:bodyPr/>
          <a:lstStyle/>
          <a:p>
            <a:fld id="{A705B0D5-481F-4354-BFA9-94780AF0A548}" type="slidenum">
              <a:rPr lang="en-IN" smtClean="0"/>
              <a:t>25</a:t>
            </a:fld>
            <a:endParaRPr lang="en-IN"/>
          </a:p>
        </p:txBody>
      </p:sp>
    </p:spTree>
    <p:extLst>
      <p:ext uri="{BB962C8B-B14F-4D97-AF65-F5344CB8AC3E}">
        <p14:creationId xmlns:p14="http://schemas.microsoft.com/office/powerpoint/2010/main" val="27699879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stract grey background |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140" y="0"/>
            <a:ext cx="829286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7923" y="129422"/>
            <a:ext cx="3926076"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bg1">
                    <a:lumMod val="50000"/>
                  </a:schemeClr>
                </a:solidFill>
                <a:latin typeface="Bahnschrift Condensed" panose="020B0502040204020203" pitchFamily="34" charset="0"/>
              </a:rPr>
              <a:t>Implementation</a:t>
            </a:r>
            <a:r>
              <a:rPr lang="en-US" sz="5400" b="1" dirty="0" smtClean="0">
                <a:ln w="9525">
                  <a:solidFill>
                    <a:schemeClr val="bg1"/>
                  </a:solidFill>
                  <a:prstDash val="solid"/>
                </a:ln>
                <a:solidFill>
                  <a:schemeClr val="accent5">
                    <a:lumMod val="75000"/>
                  </a:schemeClr>
                </a:solidFill>
                <a:latin typeface="Bahnschrift Condensed" panose="020B0502040204020203" pitchFamily="34" charset="0"/>
              </a:rPr>
              <a:t> </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406" y="1708030"/>
            <a:ext cx="4104431" cy="50121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0830" y="1500995"/>
            <a:ext cx="4867954" cy="5279531"/>
          </a:xfrm>
          <a:prstGeom prst="rect">
            <a:avLst/>
          </a:prstGeom>
        </p:spPr>
      </p:pic>
      <p:sp>
        <p:nvSpPr>
          <p:cNvPr id="8" name="Rectangle 7"/>
          <p:cNvSpPr/>
          <p:nvPr/>
        </p:nvSpPr>
        <p:spPr>
          <a:xfrm>
            <a:off x="1627471" y="1218340"/>
            <a:ext cx="3042821" cy="400110"/>
          </a:xfrm>
          <a:prstGeom prst="rect">
            <a:avLst/>
          </a:prstGeom>
        </p:spPr>
        <p:txBody>
          <a:bodyPr wrap="none">
            <a:spAutoFit/>
          </a:bodyPr>
          <a:lstStyle/>
          <a:p>
            <a:r>
              <a:rPr lang="en-GB" sz="2000" b="1" dirty="0" smtClean="0">
                <a:solidFill>
                  <a:schemeClr val="bg1">
                    <a:lumMod val="50000"/>
                  </a:schemeClr>
                </a:solidFill>
                <a:latin typeface="Bahnschrift SemiBold SemiConden" panose="020B0502040204020203" pitchFamily="34" charset="0"/>
              </a:rPr>
              <a:t>GEAR WEAR OUT WORKFLOW</a:t>
            </a:r>
            <a:endParaRPr lang="en-GB" sz="2000" b="1" dirty="0" smtClean="0">
              <a:solidFill>
                <a:schemeClr val="bg1">
                  <a:lumMod val="50000"/>
                </a:schemeClr>
              </a:solidFill>
              <a:effectLst/>
              <a:latin typeface="Bahnschrift SemiBold SemiConden" panose="020B0502040204020203" pitchFamily="34" charset="0"/>
              <a:ea typeface="Book Antiqua" panose="02040602050305030304" pitchFamily="18" charset="0"/>
              <a:cs typeface="Book Antiqua" panose="02040602050305030304" pitchFamily="18" charset="0"/>
            </a:endParaRPr>
          </a:p>
        </p:txBody>
      </p:sp>
      <p:sp>
        <p:nvSpPr>
          <p:cNvPr id="9" name="Rectangle 8"/>
          <p:cNvSpPr/>
          <p:nvPr/>
        </p:nvSpPr>
        <p:spPr>
          <a:xfrm>
            <a:off x="7276626" y="1131663"/>
            <a:ext cx="3267241" cy="400110"/>
          </a:xfrm>
          <a:prstGeom prst="rect">
            <a:avLst/>
          </a:prstGeom>
        </p:spPr>
        <p:txBody>
          <a:bodyPr wrap="none">
            <a:spAutoFit/>
          </a:bodyPr>
          <a:lstStyle/>
          <a:p>
            <a:r>
              <a:rPr lang="en-GB" sz="2000" b="1" dirty="0" smtClean="0">
                <a:latin typeface="Bahnschrift SemiBold SemiConden" panose="020B0502040204020203" pitchFamily="34" charset="0"/>
              </a:rPr>
              <a:t>CLUTCH WEAR OUT WORKFLOW</a:t>
            </a:r>
            <a:endParaRPr lang="en-GB" sz="2000" b="1" dirty="0" smtClean="0">
              <a:effectLst/>
              <a:latin typeface="Bahnschrift SemiBold SemiConden" panose="020B0502040204020203" pitchFamily="34" charset="0"/>
              <a:ea typeface="Book Antiqua" panose="02040602050305030304" pitchFamily="18" charset="0"/>
              <a:cs typeface="Book Antiqua" panose="02040602050305030304" pitchFamily="18" charset="0"/>
            </a:endParaRPr>
          </a:p>
        </p:txBody>
      </p:sp>
      <p:pic>
        <p:nvPicPr>
          <p:cNvPr id="10242" name="Picture 2" descr="Implementation Icons - Download Free Vector Icons | Noun Pro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9378" y="0"/>
            <a:ext cx="1642344" cy="151874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705B0D5-481F-4354-BFA9-94780AF0A548}" type="slidenum">
              <a:rPr lang="en-IN" smtClean="0"/>
              <a:t>26</a:t>
            </a:fld>
            <a:endParaRPr lang="en-IN"/>
          </a:p>
        </p:txBody>
      </p:sp>
    </p:spTree>
    <p:extLst>
      <p:ext uri="{BB962C8B-B14F-4D97-AF65-F5344CB8AC3E}">
        <p14:creationId xmlns:p14="http://schemas.microsoft.com/office/powerpoint/2010/main" val="9244184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stract grey background |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140" y="0"/>
            <a:ext cx="829286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7923" y="129422"/>
            <a:ext cx="3926076"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bg1">
                    <a:lumMod val="50000"/>
                  </a:schemeClr>
                </a:solidFill>
                <a:latin typeface="Bahnschrift Condensed" panose="020B0502040204020203" pitchFamily="34" charset="0"/>
              </a:rPr>
              <a:t>Implementation</a:t>
            </a:r>
            <a:r>
              <a:rPr lang="en-US" sz="5400" b="1" dirty="0" smtClean="0">
                <a:ln w="9525">
                  <a:solidFill>
                    <a:schemeClr val="bg1"/>
                  </a:solidFill>
                  <a:prstDash val="solid"/>
                </a:ln>
                <a:solidFill>
                  <a:schemeClr val="accent5">
                    <a:lumMod val="75000"/>
                  </a:schemeClr>
                </a:solidFill>
                <a:latin typeface="Bahnschrift Condensed" panose="020B0502040204020203" pitchFamily="34" charset="0"/>
              </a:rPr>
              <a:t> </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pic>
        <p:nvPicPr>
          <p:cNvPr id="6" name="Picture 2" descr="Implementation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378" y="0"/>
            <a:ext cx="1642344" cy="15187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p:nvPicPr>
        <p:blipFill>
          <a:blip r:embed="rId4"/>
          <a:stretch>
            <a:fillRect/>
          </a:stretch>
        </p:blipFill>
        <p:spPr>
          <a:xfrm>
            <a:off x="553528" y="2044460"/>
            <a:ext cx="7302262" cy="3700732"/>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55574" t="24395" r="26244" b="31694"/>
          <a:stretch/>
        </p:blipFill>
        <p:spPr>
          <a:xfrm>
            <a:off x="8445260" y="2044460"/>
            <a:ext cx="3476446" cy="3700732"/>
          </a:xfrm>
          <a:prstGeom prst="rect">
            <a:avLst/>
          </a:prstGeom>
        </p:spPr>
      </p:pic>
      <p:sp>
        <p:nvSpPr>
          <p:cNvPr id="9" name="Rectangle 8"/>
          <p:cNvSpPr/>
          <p:nvPr/>
        </p:nvSpPr>
        <p:spPr>
          <a:xfrm>
            <a:off x="2330961" y="5747598"/>
            <a:ext cx="3366627" cy="369332"/>
          </a:xfrm>
          <a:prstGeom prst="rect">
            <a:avLst/>
          </a:prstGeom>
        </p:spPr>
        <p:txBody>
          <a:bodyPr wrap="none">
            <a:spAutoFit/>
          </a:bodyPr>
          <a:lstStyle/>
          <a:p>
            <a:r>
              <a:rPr lang="en-GB" dirty="0" smtClean="0">
                <a:solidFill>
                  <a:schemeClr val="bg1">
                    <a:lumMod val="50000"/>
                  </a:schemeClr>
                </a:solidFill>
                <a:latin typeface="Bahnschrift SemiBold SemiConden" panose="020B0502040204020203" pitchFamily="34" charset="0"/>
              </a:rPr>
              <a:t>GEAR WEAR OUT HARDWARE SETUP</a:t>
            </a:r>
            <a:endParaRPr lang="en-GB" dirty="0" smtClean="0">
              <a:solidFill>
                <a:schemeClr val="bg1">
                  <a:lumMod val="50000"/>
                </a:schemeClr>
              </a:solidFill>
              <a:effectLst/>
              <a:latin typeface="Bahnschrift SemiBold SemiConden" panose="020B0502040204020203" pitchFamily="34" charset="0"/>
              <a:ea typeface="Book Antiqua" panose="02040602050305030304" pitchFamily="18" charset="0"/>
              <a:cs typeface="Book Antiqua" panose="02040602050305030304" pitchFamily="18" charset="0"/>
            </a:endParaRPr>
          </a:p>
        </p:txBody>
      </p:sp>
      <p:sp>
        <p:nvSpPr>
          <p:cNvPr id="10" name="Rectangle 9"/>
          <p:cNvSpPr/>
          <p:nvPr/>
        </p:nvSpPr>
        <p:spPr>
          <a:xfrm>
            <a:off x="8445260" y="5747598"/>
            <a:ext cx="3571812" cy="369332"/>
          </a:xfrm>
          <a:prstGeom prst="rect">
            <a:avLst/>
          </a:prstGeom>
        </p:spPr>
        <p:txBody>
          <a:bodyPr wrap="none">
            <a:spAutoFit/>
          </a:bodyPr>
          <a:lstStyle/>
          <a:p>
            <a:r>
              <a:rPr lang="en-GB" dirty="0" smtClean="0">
                <a:solidFill>
                  <a:schemeClr val="bg1">
                    <a:lumMod val="50000"/>
                  </a:schemeClr>
                </a:solidFill>
                <a:latin typeface="Bahnschrift SemiBold SemiConden" panose="020B0502040204020203" pitchFamily="34" charset="0"/>
              </a:rPr>
              <a:t>CLUTCH WEAR OUT HARDWARE SETUP</a:t>
            </a:r>
            <a:endParaRPr lang="en-GB" dirty="0" smtClean="0">
              <a:solidFill>
                <a:schemeClr val="bg1">
                  <a:lumMod val="50000"/>
                </a:schemeClr>
              </a:solidFill>
              <a:effectLst/>
              <a:latin typeface="Bahnschrift SemiBold SemiConden" panose="020B0502040204020203" pitchFamily="34" charset="0"/>
              <a:ea typeface="Book Antiqua" panose="02040602050305030304" pitchFamily="18" charset="0"/>
              <a:cs typeface="Book Antiqua" panose="02040602050305030304" pitchFamily="18" charset="0"/>
            </a:endParaRPr>
          </a:p>
        </p:txBody>
      </p:sp>
      <p:sp>
        <p:nvSpPr>
          <p:cNvPr id="2" name="Slide Number Placeholder 1"/>
          <p:cNvSpPr>
            <a:spLocks noGrp="1"/>
          </p:cNvSpPr>
          <p:nvPr>
            <p:ph type="sldNum" sz="quarter" idx="12"/>
          </p:nvPr>
        </p:nvSpPr>
        <p:spPr/>
        <p:txBody>
          <a:bodyPr/>
          <a:lstStyle/>
          <a:p>
            <a:fld id="{A705B0D5-481F-4354-BFA9-94780AF0A548}" type="slidenum">
              <a:rPr lang="en-IN" smtClean="0"/>
              <a:t>27</a:t>
            </a:fld>
            <a:endParaRPr lang="en-IN"/>
          </a:p>
        </p:txBody>
      </p:sp>
    </p:spTree>
    <p:extLst>
      <p:ext uri="{BB962C8B-B14F-4D97-AF65-F5344CB8AC3E}">
        <p14:creationId xmlns:p14="http://schemas.microsoft.com/office/powerpoint/2010/main" val="4610206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bstract grey background | Free Vec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140" y="0"/>
            <a:ext cx="829286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7923" y="94253"/>
            <a:ext cx="3926076"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bg1">
                    <a:lumMod val="50000"/>
                  </a:schemeClr>
                </a:solidFill>
                <a:latin typeface="Bahnschrift Condensed" panose="020B0502040204020203" pitchFamily="34" charset="0"/>
              </a:rPr>
              <a:t>Implementation</a:t>
            </a:r>
            <a:r>
              <a:rPr lang="en-US" sz="5400" b="1" dirty="0" smtClean="0">
                <a:ln w="9525">
                  <a:solidFill>
                    <a:schemeClr val="bg1"/>
                  </a:solidFill>
                  <a:prstDash val="solid"/>
                </a:ln>
                <a:solidFill>
                  <a:schemeClr val="accent5">
                    <a:lumMod val="75000"/>
                  </a:schemeClr>
                </a:solidFill>
                <a:latin typeface="Bahnschrift Condensed" panose="020B0502040204020203" pitchFamily="34" charset="0"/>
              </a:rPr>
              <a:t> </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pic>
        <p:nvPicPr>
          <p:cNvPr id="6" name="Picture 2" descr="Implementation Icons - Download Free Vector Icons | Noun Pro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378" y="0"/>
            <a:ext cx="1642344" cy="15187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p:nvPicPr>
        <p:blipFill rotWithShape="1">
          <a:blip r:embed="rId4"/>
          <a:srcRect t="4787" b="7766"/>
          <a:stretch/>
        </p:blipFill>
        <p:spPr bwMode="auto">
          <a:xfrm>
            <a:off x="841155" y="1354016"/>
            <a:ext cx="3921369" cy="4563208"/>
          </a:xfrm>
          <a:prstGeom prst="rect">
            <a:avLst/>
          </a:prstGeom>
          <a:ln>
            <a:noFill/>
          </a:ln>
          <a:extLst>
            <a:ext uri="{53640926-AAD7-44D8-BBD7-CCE9431645EC}">
              <a14:shadowObscured xmlns:a14="http://schemas.microsoft.com/office/drawing/2010/main"/>
            </a:ext>
          </a:extLst>
        </p:spPr>
      </p:pic>
      <p:sp>
        <p:nvSpPr>
          <p:cNvPr id="8" name="Rectangle 7"/>
          <p:cNvSpPr/>
          <p:nvPr/>
        </p:nvSpPr>
        <p:spPr>
          <a:xfrm>
            <a:off x="1040108" y="5917225"/>
            <a:ext cx="3523462" cy="646331"/>
          </a:xfrm>
          <a:prstGeom prst="rect">
            <a:avLst/>
          </a:prstGeom>
        </p:spPr>
        <p:txBody>
          <a:bodyPr wrap="square">
            <a:spAutoFit/>
          </a:bodyPr>
          <a:lstStyle/>
          <a:p>
            <a:pPr algn="ctr"/>
            <a:r>
              <a:rPr lang="en-GB" dirty="0" smtClean="0">
                <a:solidFill>
                  <a:schemeClr val="bg1">
                    <a:lumMod val="50000"/>
                  </a:schemeClr>
                </a:solidFill>
                <a:latin typeface="Bahnschrift SemiBold SemiConden" panose="020B0502040204020203" pitchFamily="34" charset="0"/>
              </a:rPr>
              <a:t>CAN-Temperature sensor connection with MCP2515 module to Arduino</a:t>
            </a:r>
            <a:endParaRPr lang="en-GB" dirty="0" smtClean="0">
              <a:solidFill>
                <a:schemeClr val="bg1">
                  <a:lumMod val="50000"/>
                </a:schemeClr>
              </a:solidFill>
              <a:effectLst/>
              <a:latin typeface="Bahnschrift SemiBold SemiConden" panose="020B0502040204020203" pitchFamily="34" charset="0"/>
              <a:ea typeface="Book Antiqua" panose="02040602050305030304" pitchFamily="18" charset="0"/>
              <a:cs typeface="Book Antiqua" panose="02040602050305030304" pitchFamily="18" charset="0"/>
            </a:endParaRPr>
          </a:p>
        </p:txBody>
      </p:sp>
      <p:pic>
        <p:nvPicPr>
          <p:cNvPr id="9" name="Picture 8">
            <a:extLst>
              <a:ext uri="{FF2B5EF4-FFF2-40B4-BE49-F238E27FC236}">
                <a16:creationId xmlns:a16="http://schemas.microsoft.com/office/drawing/2014/main" xmlns="" id="{C3E285AF-B60B-4764-B6CD-C62DB559191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637" t="9901" r="32548" b="28634"/>
          <a:stretch/>
        </p:blipFill>
        <p:spPr>
          <a:xfrm>
            <a:off x="6121960" y="758424"/>
            <a:ext cx="2703443" cy="1948622"/>
          </a:xfrm>
          <a:prstGeom prst="rect">
            <a:avLst/>
          </a:prstGeom>
        </p:spPr>
      </p:pic>
      <p:pic>
        <p:nvPicPr>
          <p:cNvPr id="10" name="Picture 9">
            <a:extLst>
              <a:ext uri="{FF2B5EF4-FFF2-40B4-BE49-F238E27FC236}">
                <a16:creationId xmlns:a16="http://schemas.microsoft.com/office/drawing/2014/main" xmlns="" id="{AFD5F204-5492-4155-8C7D-8F22881358C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010" r="19806"/>
          <a:stretch/>
        </p:blipFill>
        <p:spPr>
          <a:xfrm>
            <a:off x="9050690" y="758424"/>
            <a:ext cx="2579335" cy="1948622"/>
          </a:xfrm>
          <a:prstGeom prst="rect">
            <a:avLst/>
          </a:prstGeom>
        </p:spPr>
      </p:pic>
      <p:sp>
        <p:nvSpPr>
          <p:cNvPr id="11" name="TextBox 10"/>
          <p:cNvSpPr txBox="1"/>
          <p:nvPr/>
        </p:nvSpPr>
        <p:spPr>
          <a:xfrm>
            <a:off x="7339197" y="194546"/>
            <a:ext cx="3174521" cy="369332"/>
          </a:xfrm>
          <a:prstGeom prst="rect">
            <a:avLst/>
          </a:prstGeom>
          <a:solidFill>
            <a:schemeClr val="bg1">
              <a:lumMod val="50000"/>
            </a:schemeClr>
          </a:solidFill>
          <a:ln>
            <a:solidFill>
              <a:schemeClr val="bg1">
                <a:lumMod val="50000"/>
              </a:schemeClr>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dirty="0" smtClean="0">
                <a:solidFill>
                  <a:schemeClr val="bg1"/>
                </a:solidFill>
                <a:latin typeface="Bahnschrift SemiBold SemiConden" panose="020B0502040204020203" pitchFamily="34" charset="0"/>
              </a:rPr>
              <a:t>Experimentation on CAN sensor</a:t>
            </a:r>
            <a:endParaRPr lang="en-IN" dirty="0">
              <a:solidFill>
                <a:schemeClr val="bg1"/>
              </a:solidFill>
              <a:latin typeface="Bahnschrift SemiBold SemiConden" panose="020B0502040204020203" pitchFamily="34" charset="0"/>
            </a:endParaRPr>
          </a:p>
        </p:txBody>
      </p:sp>
      <p:sp>
        <p:nvSpPr>
          <p:cNvPr id="12" name="Rectangle 11"/>
          <p:cNvSpPr/>
          <p:nvPr/>
        </p:nvSpPr>
        <p:spPr>
          <a:xfrm>
            <a:off x="7164726" y="2747988"/>
            <a:ext cx="3523462" cy="369332"/>
          </a:xfrm>
          <a:prstGeom prst="rect">
            <a:avLst/>
          </a:prstGeom>
        </p:spPr>
        <p:txBody>
          <a:bodyPr wrap="square">
            <a:spAutoFit/>
          </a:bodyPr>
          <a:lstStyle/>
          <a:p>
            <a:r>
              <a:rPr lang="en-GB" dirty="0" smtClean="0">
                <a:latin typeface="Bahnschrift SemiBold SemiConden" panose="020B0502040204020203" pitchFamily="34" charset="0"/>
              </a:rPr>
              <a:t>Modification of MCP2515 Module</a:t>
            </a:r>
            <a:endParaRPr lang="en-GB" dirty="0" smtClean="0">
              <a:effectLst/>
              <a:latin typeface="Bahnschrift SemiBold SemiConden" panose="020B0502040204020203" pitchFamily="34" charset="0"/>
              <a:ea typeface="Book Antiqua" panose="02040602050305030304" pitchFamily="18" charset="0"/>
              <a:cs typeface="Book Antiqua" panose="02040602050305030304" pitchFamily="18" charset="0"/>
            </a:endParaRPr>
          </a:p>
        </p:txBody>
      </p:sp>
      <p:pic>
        <p:nvPicPr>
          <p:cNvPr id="13" name="Picture 12">
            <a:extLst>
              <a:ext uri="{FF2B5EF4-FFF2-40B4-BE49-F238E27FC236}">
                <a16:creationId xmlns:a16="http://schemas.microsoft.com/office/drawing/2014/main" xmlns="" id="{18BA6F8A-7517-44C6-80BD-0024CB0D5440}"/>
              </a:ext>
            </a:extLst>
          </p:cNvPr>
          <p:cNvPicPr>
            <a:picLocks noChangeAspect="1"/>
          </p:cNvPicPr>
          <p:nvPr/>
        </p:nvPicPr>
        <p:blipFill rotWithShape="1">
          <a:blip r:embed="rId7">
            <a:extLst>
              <a:ext uri="{28A0092B-C50C-407E-A947-70E740481C1C}">
                <a14:useLocalDpi xmlns:a14="http://schemas.microsoft.com/office/drawing/2010/main" val="0"/>
              </a:ext>
            </a:extLst>
          </a:blip>
          <a:srcRect l="32480" r="18052"/>
          <a:stretch/>
        </p:blipFill>
        <p:spPr>
          <a:xfrm rot="16200000">
            <a:off x="7593228" y="1880426"/>
            <a:ext cx="2565531" cy="5508064"/>
          </a:xfrm>
          <a:prstGeom prst="rect">
            <a:avLst/>
          </a:prstGeom>
        </p:spPr>
      </p:pic>
      <p:sp>
        <p:nvSpPr>
          <p:cNvPr id="14" name="Rectangle 13"/>
          <p:cNvSpPr/>
          <p:nvPr/>
        </p:nvSpPr>
        <p:spPr>
          <a:xfrm>
            <a:off x="6693807" y="5985777"/>
            <a:ext cx="4465299" cy="646331"/>
          </a:xfrm>
          <a:prstGeom prst="rect">
            <a:avLst/>
          </a:prstGeom>
        </p:spPr>
        <p:txBody>
          <a:bodyPr wrap="square">
            <a:spAutoFit/>
          </a:bodyPr>
          <a:lstStyle/>
          <a:p>
            <a:pPr algn="ctr"/>
            <a:r>
              <a:rPr lang="en-GB" dirty="0" smtClean="0">
                <a:latin typeface="Bahnschrift SemiBold SemiConden" panose="020B0502040204020203" pitchFamily="34" charset="0"/>
              </a:rPr>
              <a:t>Transmission of CAN signals to ETAS module for signal analysis on BUS Master software</a:t>
            </a:r>
            <a:endParaRPr lang="en-GB" dirty="0" smtClean="0">
              <a:effectLst/>
              <a:latin typeface="Bahnschrift SemiBold SemiConden" panose="020B0502040204020203" pitchFamily="34" charset="0"/>
              <a:ea typeface="Book Antiqua" panose="02040602050305030304" pitchFamily="18" charset="0"/>
              <a:cs typeface="Book Antiqua" panose="02040602050305030304" pitchFamily="18" charset="0"/>
            </a:endParaRPr>
          </a:p>
        </p:txBody>
      </p:sp>
      <p:sp>
        <p:nvSpPr>
          <p:cNvPr id="2" name="Slide Number Placeholder 1"/>
          <p:cNvSpPr>
            <a:spLocks noGrp="1"/>
          </p:cNvSpPr>
          <p:nvPr>
            <p:ph type="sldNum" sz="quarter" idx="12"/>
          </p:nvPr>
        </p:nvSpPr>
        <p:spPr/>
        <p:txBody>
          <a:bodyPr/>
          <a:lstStyle/>
          <a:p>
            <a:fld id="{A705B0D5-481F-4354-BFA9-94780AF0A548}" type="slidenum">
              <a:rPr lang="en-IN" smtClean="0"/>
              <a:t>28</a:t>
            </a:fld>
            <a:endParaRPr lang="en-IN"/>
          </a:p>
        </p:txBody>
      </p:sp>
    </p:spTree>
    <p:extLst>
      <p:ext uri="{BB962C8B-B14F-4D97-AF65-F5344CB8AC3E}">
        <p14:creationId xmlns:p14="http://schemas.microsoft.com/office/powerpoint/2010/main" val="33388347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Rectangle 3"/>
          <p:cNvSpPr/>
          <p:nvPr/>
        </p:nvSpPr>
        <p:spPr>
          <a:xfrm>
            <a:off x="353680" y="224135"/>
            <a:ext cx="4738798"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4">
                    <a:lumMod val="50000"/>
                  </a:schemeClr>
                </a:solidFill>
                <a:latin typeface="Bahnschrift Condensed" panose="020B0502040204020203" pitchFamily="34" charset="0"/>
              </a:rPr>
              <a:t>Lube Oil Monitoring</a:t>
            </a:r>
            <a:r>
              <a:rPr lang="en-US" sz="5400" b="1" cap="none" spc="0" dirty="0" smtClean="0">
                <a:ln w="9525">
                  <a:solidFill>
                    <a:schemeClr val="bg1"/>
                  </a:solidFill>
                  <a:prstDash val="solid"/>
                </a:ln>
                <a:solidFill>
                  <a:schemeClr val="accent4">
                    <a:lumMod val="50000"/>
                  </a:schemeClr>
                </a:solidFill>
                <a:latin typeface="Bahnschrift Condensed" panose="020B0502040204020203" pitchFamily="34" charset="0"/>
              </a:rPr>
              <a:t> </a:t>
            </a:r>
            <a:endParaRPr lang="en-US" sz="5400" b="1" cap="none" spc="0" dirty="0">
              <a:ln w="9525">
                <a:solidFill>
                  <a:schemeClr val="bg1"/>
                </a:solidFill>
                <a:prstDash val="solid"/>
              </a:ln>
              <a:solidFill>
                <a:schemeClr val="accent4">
                  <a:lumMod val="50000"/>
                </a:schemeClr>
              </a:solidFill>
              <a:latin typeface="Bahnschrift Condensed" panose="020B0502040204020203" pitchFamily="34" charset="0"/>
            </a:endParaRPr>
          </a:p>
        </p:txBody>
      </p:sp>
      <p:sp>
        <p:nvSpPr>
          <p:cNvPr id="2" name="Rectangle 1"/>
          <p:cNvSpPr/>
          <p:nvPr/>
        </p:nvSpPr>
        <p:spPr>
          <a:xfrm>
            <a:off x="735902" y="4457799"/>
            <a:ext cx="6096000" cy="1477328"/>
          </a:xfrm>
          <a:prstGeom prst="rect">
            <a:avLst/>
          </a:prstGeom>
        </p:spPr>
        <p:txBody>
          <a:bodyPr>
            <a:spAutoFit/>
          </a:bodyPr>
          <a:lstStyle/>
          <a:p>
            <a:pPr marL="285750" indent="-285750">
              <a:buFont typeface="Arial" panose="020B0604020202020204" pitchFamily="34" charset="0"/>
              <a:buChar char="•"/>
            </a:pPr>
            <a:r>
              <a:rPr lang="en-US" dirty="0" smtClean="0">
                <a:latin typeface="Bahnschrift SemiBold SemiConden" panose="020B0502040204020203" pitchFamily="34" charset="0"/>
              </a:rPr>
              <a:t>Lubricates </a:t>
            </a:r>
            <a:r>
              <a:rPr lang="en-US" dirty="0">
                <a:latin typeface="Bahnschrift SemiBold SemiConden" panose="020B0502040204020203" pitchFamily="34" charset="0"/>
              </a:rPr>
              <a:t>the rotating and moving parts and gears of the engine to </a:t>
            </a:r>
            <a:r>
              <a:rPr lang="en-US" dirty="0">
                <a:solidFill>
                  <a:srgbClr val="FF0000"/>
                </a:solidFill>
                <a:latin typeface="Bahnschrift SemiBold SemiConden" panose="020B0502040204020203" pitchFamily="34" charset="0"/>
              </a:rPr>
              <a:t>minimize the effects </a:t>
            </a:r>
            <a:r>
              <a:rPr lang="en-US" dirty="0">
                <a:latin typeface="Bahnschrift SemiBold SemiConden" panose="020B0502040204020203" pitchFamily="34" charset="0"/>
              </a:rPr>
              <a:t>of metal to metal contact </a:t>
            </a:r>
            <a:endParaRPr lang="en-US" dirty="0" smtClean="0">
              <a:latin typeface="Bahnschrift SemiBold SemiConden" panose="020B0502040204020203" pitchFamily="34" charset="0"/>
            </a:endParaRPr>
          </a:p>
          <a:p>
            <a:pPr marL="285750" indent="-285750">
              <a:buFont typeface="Arial" panose="020B0604020202020204" pitchFamily="34" charset="0"/>
              <a:buChar char="•"/>
            </a:pPr>
            <a:r>
              <a:rPr lang="en-US" dirty="0">
                <a:latin typeface="Bahnschrift SemiBold SemiConden" panose="020B0502040204020203" pitchFamily="34" charset="0"/>
              </a:rPr>
              <a:t>A</a:t>
            </a:r>
            <a:r>
              <a:rPr lang="en-US" dirty="0" smtClean="0">
                <a:latin typeface="Bahnschrift SemiBold SemiConden" panose="020B0502040204020203" pitchFamily="34" charset="0"/>
              </a:rPr>
              <a:t>bsorb </a:t>
            </a:r>
            <a:r>
              <a:rPr lang="en-US" dirty="0">
                <a:latin typeface="Bahnschrift SemiBold SemiConden" panose="020B0502040204020203" pitchFamily="34" charset="0"/>
              </a:rPr>
              <a:t>great amount generated heat </a:t>
            </a:r>
            <a:r>
              <a:rPr lang="en-US" dirty="0">
                <a:solidFill>
                  <a:srgbClr val="FF0000"/>
                </a:solidFill>
                <a:latin typeface="Bahnschrift SemiBold SemiConden" panose="020B0502040204020203" pitchFamily="34" charset="0"/>
              </a:rPr>
              <a:t>to achieve smooth performance</a:t>
            </a:r>
            <a:r>
              <a:rPr lang="en-US" dirty="0">
                <a:latin typeface="Bahnschrift SemiBold SemiConden" panose="020B0502040204020203" pitchFamily="34" charset="0"/>
              </a:rPr>
              <a:t> </a:t>
            </a:r>
            <a:endParaRPr lang="en-US" dirty="0" smtClean="0">
              <a:latin typeface="Bahnschrift SemiBold SemiConden" panose="020B0502040204020203" pitchFamily="34" charset="0"/>
            </a:endParaRPr>
          </a:p>
          <a:p>
            <a:pPr marL="285750" indent="-285750">
              <a:buFont typeface="Arial" panose="020B0604020202020204" pitchFamily="34" charset="0"/>
              <a:buChar char="•"/>
            </a:pPr>
            <a:r>
              <a:rPr lang="en-US" dirty="0">
                <a:solidFill>
                  <a:srgbClr val="FF0000"/>
                </a:solidFill>
                <a:latin typeface="Bahnschrift SemiBold SemiConden" panose="020B0502040204020203" pitchFamily="34" charset="0"/>
              </a:rPr>
              <a:t>L</a:t>
            </a:r>
            <a:r>
              <a:rPr lang="en-US" dirty="0" smtClean="0">
                <a:solidFill>
                  <a:srgbClr val="FF0000"/>
                </a:solidFill>
                <a:latin typeface="Bahnschrift SemiBold SemiConden" panose="020B0502040204020203" pitchFamily="34" charset="0"/>
              </a:rPr>
              <a:t>engthening </a:t>
            </a:r>
            <a:r>
              <a:rPr lang="en-US" dirty="0">
                <a:solidFill>
                  <a:srgbClr val="FF0000"/>
                </a:solidFill>
                <a:latin typeface="Bahnschrift SemiBold SemiConden" panose="020B0502040204020203" pitchFamily="34" charset="0"/>
              </a:rPr>
              <a:t>the life </a:t>
            </a:r>
            <a:r>
              <a:rPr lang="en-US" dirty="0">
                <a:latin typeface="Bahnschrift SemiBold SemiConden" panose="020B0502040204020203" pitchFamily="34" charset="0"/>
              </a:rPr>
              <a:t>of the internal parts of the </a:t>
            </a:r>
            <a:r>
              <a:rPr lang="en-US" dirty="0" smtClean="0">
                <a:latin typeface="Bahnschrift SemiBold SemiConden" panose="020B0502040204020203" pitchFamily="34" charset="0"/>
              </a:rPr>
              <a:t>engine</a:t>
            </a:r>
            <a:endParaRPr lang="en-IN" dirty="0">
              <a:latin typeface="Bahnschrift SemiBold SemiConden" panose="020B0502040204020203" pitchFamily="34" charset="0"/>
            </a:endParaRPr>
          </a:p>
        </p:txBody>
      </p:sp>
      <p:sp>
        <p:nvSpPr>
          <p:cNvPr id="5" name="TextBox 4"/>
          <p:cNvSpPr txBox="1"/>
          <p:nvPr/>
        </p:nvSpPr>
        <p:spPr>
          <a:xfrm>
            <a:off x="477110" y="1574495"/>
            <a:ext cx="6501659" cy="1754326"/>
          </a:xfrm>
          <a:prstGeom prst="rect">
            <a:avLst/>
          </a:prstGeom>
          <a:noFill/>
        </p:spPr>
        <p:txBody>
          <a:bodyPr wrap="square" rtlCol="0">
            <a:spAutoFit/>
          </a:bodyPr>
          <a:lstStyle/>
          <a:p>
            <a:r>
              <a:rPr lang="en-IN" sz="2800" dirty="0" smtClean="0">
                <a:solidFill>
                  <a:schemeClr val="accent4">
                    <a:lumMod val="50000"/>
                  </a:schemeClr>
                </a:solidFill>
                <a:latin typeface="Bahnschrift SemiBold SemiConden" panose="020B0502040204020203" pitchFamily="34" charset="0"/>
              </a:rPr>
              <a:t>WHAT IS LUBE OIL?</a:t>
            </a:r>
            <a:r>
              <a:rPr lang="en-IN" sz="2000" dirty="0" smtClean="0">
                <a:latin typeface="Bahnschrift SemiBold SemiConden" panose="020B0502040204020203" pitchFamily="34" charset="0"/>
              </a:rPr>
              <a:t/>
            </a:r>
            <a:br>
              <a:rPr lang="en-IN" sz="2000" dirty="0" smtClean="0">
                <a:latin typeface="Bahnschrift SemiBold SemiConden" panose="020B0502040204020203" pitchFamily="34" charset="0"/>
              </a:rPr>
            </a:br>
            <a:r>
              <a:rPr lang="en-US" sz="2000" dirty="0">
                <a:latin typeface="Bahnschrift SemiBold SemiConden" panose="020B0502040204020203" pitchFamily="34" charset="0"/>
              </a:rPr>
              <a:t>Engine lubricants consist of a base oil (typically 75 - 83%), </a:t>
            </a:r>
            <a:endParaRPr lang="en-US" sz="2000" dirty="0" smtClean="0">
              <a:latin typeface="Bahnschrift SemiBold SemiConden" panose="020B0502040204020203" pitchFamily="34" charset="0"/>
            </a:endParaRPr>
          </a:p>
          <a:p>
            <a:r>
              <a:rPr lang="en-US" sz="2000" dirty="0" smtClean="0">
                <a:latin typeface="Bahnschrift SemiBold SemiConden" panose="020B0502040204020203" pitchFamily="34" charset="0"/>
              </a:rPr>
              <a:t>viscosity </a:t>
            </a:r>
            <a:r>
              <a:rPr lang="en-US" sz="2000" dirty="0">
                <a:latin typeface="Bahnschrift SemiBold SemiConden" panose="020B0502040204020203" pitchFamily="34" charset="0"/>
              </a:rPr>
              <a:t>modifier (5 - 8%) and an additive package (12 - 18</a:t>
            </a:r>
            <a:r>
              <a:rPr lang="en-US" sz="2000" dirty="0" smtClean="0">
                <a:latin typeface="Bahnschrift SemiBold SemiConden" panose="020B0502040204020203" pitchFamily="34" charset="0"/>
              </a:rPr>
              <a:t>%)</a:t>
            </a:r>
          </a:p>
          <a:p>
            <a:r>
              <a:rPr lang="en-US" sz="2000" dirty="0">
                <a:latin typeface="Bahnschrift SemiBold SemiConden" panose="020B0502040204020203" pitchFamily="34" charset="0"/>
              </a:rPr>
              <a:t>Wear reduction of components such as bearings, pistons, piston rings, cylinder liners and the valve </a:t>
            </a:r>
            <a:r>
              <a:rPr lang="en-US" sz="2000" dirty="0" smtClean="0">
                <a:latin typeface="Bahnschrift SemiBold SemiConden" panose="020B0502040204020203" pitchFamily="34" charset="0"/>
              </a:rPr>
              <a:t>train.</a:t>
            </a:r>
            <a:endParaRPr lang="en-IN" sz="2000" dirty="0">
              <a:latin typeface="Bahnschrift SemiBold SemiConden" panose="020B0502040204020203" pitchFamily="34" charset="0"/>
            </a:endParaRPr>
          </a:p>
        </p:txBody>
      </p:sp>
      <p:pic>
        <p:nvPicPr>
          <p:cNvPr id="3" name="Picture 2"/>
          <p:cNvPicPr>
            <a:picLocks noChangeAspect="1"/>
          </p:cNvPicPr>
          <p:nvPr/>
        </p:nvPicPr>
        <p:blipFill>
          <a:blip r:embed="rId3"/>
          <a:stretch>
            <a:fillRect/>
          </a:stretch>
        </p:blipFill>
        <p:spPr>
          <a:xfrm>
            <a:off x="8126384" y="3692106"/>
            <a:ext cx="3588288" cy="2645538"/>
          </a:xfrm>
          <a:prstGeom prst="rect">
            <a:avLst/>
          </a:prstGeom>
        </p:spPr>
      </p:pic>
      <p:pic>
        <p:nvPicPr>
          <p:cNvPr id="1026" name="Picture 2" descr="Brands AP - AZ | Azure Functions-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3680" y="3619868"/>
            <a:ext cx="802260" cy="7538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62408" y="3796737"/>
            <a:ext cx="3121341" cy="400110"/>
          </a:xfrm>
          <a:prstGeom prst="rect">
            <a:avLst/>
          </a:prstGeom>
          <a:noFill/>
        </p:spPr>
        <p:txBody>
          <a:bodyPr wrap="square" rtlCol="0">
            <a:spAutoFit/>
          </a:bodyPr>
          <a:lstStyle/>
          <a:p>
            <a:r>
              <a:rPr lang="en-IN" sz="2000" dirty="0" smtClean="0">
                <a:solidFill>
                  <a:schemeClr val="accent4">
                    <a:lumMod val="75000"/>
                  </a:schemeClr>
                </a:solidFill>
                <a:latin typeface="Algerian" panose="04020705040A02060702" pitchFamily="82" charset="0"/>
              </a:rPr>
              <a:t>IMPORTANT FUNCTIONS</a:t>
            </a:r>
            <a:endParaRPr lang="en-IN" sz="2000" dirty="0">
              <a:solidFill>
                <a:schemeClr val="accent4">
                  <a:lumMod val="75000"/>
                </a:schemeClr>
              </a:solidFill>
              <a:latin typeface="Algerian" panose="04020705040A02060702" pitchFamily="82" charset="0"/>
            </a:endParaRPr>
          </a:p>
        </p:txBody>
      </p:sp>
      <p:pic>
        <p:nvPicPr>
          <p:cNvPr id="1028" name="Picture 4" descr="Animated Close up of Automotive Stock Footage Video (100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6384" y="672860"/>
            <a:ext cx="3588288" cy="208759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A705B0D5-481F-4354-BFA9-94780AF0A548}" type="slidenum">
              <a:rPr lang="en-IN" smtClean="0"/>
              <a:t>29</a:t>
            </a:fld>
            <a:endParaRPr lang="en-IN"/>
          </a:p>
        </p:txBody>
      </p:sp>
    </p:spTree>
    <p:extLst>
      <p:ext uri="{BB962C8B-B14F-4D97-AF65-F5344CB8AC3E}">
        <p14:creationId xmlns:p14="http://schemas.microsoft.com/office/powerpoint/2010/main" val="10681742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451581C-3DFA-497B-AE4C-705F67C3974D}"/>
              </a:ext>
            </a:extLst>
          </p:cNvPr>
          <p:cNvSpPr txBox="1"/>
          <p:nvPr/>
        </p:nvSpPr>
        <p:spPr>
          <a:xfrm>
            <a:off x="1465004" y="0"/>
            <a:ext cx="4961673" cy="584775"/>
          </a:xfrm>
          <a:prstGeom prst="rect">
            <a:avLst/>
          </a:prstGeom>
          <a:noFill/>
        </p:spPr>
        <p:txBody>
          <a:bodyPr wrap="square" rtlCol="0">
            <a:spAutoFit/>
          </a:bodyPr>
          <a:lstStyle/>
          <a:p>
            <a:pPr algn="ctr"/>
            <a:r>
              <a:rPr lang="en-IN" sz="3200" b="1" dirty="0" smtClean="0">
                <a:solidFill>
                  <a:srgbClr val="FF0000"/>
                </a:solidFill>
                <a:latin typeface="Bahnschrift SemiBold" panose="020B0502040204020203" pitchFamily="34" charset="0"/>
              </a:rPr>
              <a:t>CO-PO Mapping </a:t>
            </a:r>
            <a:endParaRPr lang="en-IN" sz="3200" b="1" dirty="0">
              <a:solidFill>
                <a:srgbClr val="FF0000"/>
              </a:solidFill>
              <a:latin typeface="Bahnschrift SemiBold" panose="020B0502040204020203" pitchFamily="34"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6844" t="30342" r="26244" b="28339"/>
          <a:stretch/>
        </p:blipFill>
        <p:spPr>
          <a:xfrm>
            <a:off x="1465004" y="1302588"/>
            <a:ext cx="9568181" cy="4477109"/>
          </a:xfrm>
          <a:prstGeom prst="rect">
            <a:avLst/>
          </a:prstGeom>
        </p:spPr>
      </p:pic>
      <p:sp>
        <p:nvSpPr>
          <p:cNvPr id="4" name="Slide Number Placeholder 3"/>
          <p:cNvSpPr>
            <a:spLocks noGrp="1"/>
          </p:cNvSpPr>
          <p:nvPr>
            <p:ph type="sldNum" sz="quarter" idx="12"/>
          </p:nvPr>
        </p:nvSpPr>
        <p:spPr/>
        <p:txBody>
          <a:bodyPr/>
          <a:lstStyle/>
          <a:p>
            <a:fld id="{A705B0D5-481F-4354-BFA9-94780AF0A548}" type="slidenum">
              <a:rPr lang="en-IN" smtClean="0"/>
              <a:t>3</a:t>
            </a:fld>
            <a:endParaRPr lang="en-IN"/>
          </a:p>
        </p:txBody>
      </p:sp>
    </p:spTree>
    <p:extLst>
      <p:ext uri="{BB962C8B-B14F-4D97-AF65-F5344CB8AC3E}">
        <p14:creationId xmlns:p14="http://schemas.microsoft.com/office/powerpoint/2010/main" val="1966453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Rectangle 3"/>
          <p:cNvSpPr/>
          <p:nvPr/>
        </p:nvSpPr>
        <p:spPr>
          <a:xfrm>
            <a:off x="424214" y="224135"/>
            <a:ext cx="4597734"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4">
                    <a:lumMod val="50000"/>
                  </a:schemeClr>
                </a:solidFill>
                <a:latin typeface="Bahnschrift Condensed" panose="020B0502040204020203" pitchFamily="34" charset="0"/>
              </a:rPr>
              <a:t>Monitoring System</a:t>
            </a:r>
            <a:r>
              <a:rPr lang="en-US" sz="5400" b="1" cap="none" spc="0" dirty="0" smtClean="0">
                <a:ln w="9525">
                  <a:solidFill>
                    <a:schemeClr val="bg1"/>
                  </a:solidFill>
                  <a:prstDash val="solid"/>
                </a:ln>
                <a:solidFill>
                  <a:schemeClr val="accent4">
                    <a:lumMod val="50000"/>
                  </a:schemeClr>
                </a:solidFill>
                <a:latin typeface="Bahnschrift Condensed" panose="020B0502040204020203" pitchFamily="34" charset="0"/>
              </a:rPr>
              <a:t> </a:t>
            </a:r>
            <a:endParaRPr lang="en-US" sz="5400" b="1" cap="none" spc="0" dirty="0">
              <a:ln w="9525">
                <a:solidFill>
                  <a:schemeClr val="bg1"/>
                </a:solidFill>
                <a:prstDash val="solid"/>
              </a:ln>
              <a:solidFill>
                <a:schemeClr val="accent4">
                  <a:lumMod val="50000"/>
                </a:schemeClr>
              </a:solidFill>
              <a:latin typeface="Bahnschrift Condensed" panose="020B05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14" y="1809771"/>
            <a:ext cx="5279549" cy="4228719"/>
          </a:xfrm>
          <a:prstGeom prst="rect">
            <a:avLst/>
          </a:prstGeom>
        </p:spPr>
      </p:pic>
      <p:pic>
        <p:nvPicPr>
          <p:cNvPr id="10" name="Picture 10" descr="Thinking Cartoon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5022" y="920678"/>
            <a:ext cx="1657109" cy="16571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256086" y="1809771"/>
            <a:ext cx="2952802" cy="461665"/>
          </a:xfrm>
          <a:prstGeom prst="rect">
            <a:avLst/>
          </a:prstGeom>
          <a:noFill/>
        </p:spPr>
        <p:txBody>
          <a:bodyPr wrap="square" rtlCol="0">
            <a:spAutoFit/>
          </a:bodyPr>
          <a:lstStyle/>
          <a:p>
            <a:r>
              <a:rPr lang="en-IN" sz="2400" dirty="0" smtClean="0">
                <a:solidFill>
                  <a:schemeClr val="accent2">
                    <a:lumMod val="50000"/>
                  </a:schemeClr>
                </a:solidFill>
                <a:latin typeface="Bahnschrift SemiBold SemiConden" panose="020B0502040204020203" pitchFamily="34" charset="0"/>
              </a:rPr>
              <a:t>HOW DOES THIS WORK?</a:t>
            </a:r>
            <a:endParaRPr lang="en-IN" sz="2400" dirty="0">
              <a:solidFill>
                <a:schemeClr val="accent2">
                  <a:lumMod val="50000"/>
                </a:schemeClr>
              </a:solidFill>
              <a:latin typeface="Bahnschrift SemiBold SemiConden" panose="020B0502040204020203" pitchFamily="34" charset="0"/>
            </a:endParaRPr>
          </a:p>
        </p:txBody>
      </p:sp>
      <p:sp>
        <p:nvSpPr>
          <p:cNvPr id="12" name="Rectangle 11"/>
          <p:cNvSpPr/>
          <p:nvPr/>
        </p:nvSpPr>
        <p:spPr>
          <a:xfrm>
            <a:off x="6072997" y="2733555"/>
            <a:ext cx="5761272" cy="3416320"/>
          </a:xfrm>
          <a:prstGeom prst="rect">
            <a:avLst/>
          </a:prstGeom>
        </p:spPr>
        <p:txBody>
          <a:bodyPr wrap="square">
            <a:spAutoFit/>
          </a:bodyPr>
          <a:lstStyle/>
          <a:p>
            <a:pPr algn="just"/>
            <a:r>
              <a:rPr lang="en-US" dirty="0" smtClean="0">
                <a:solidFill>
                  <a:srgbClr val="00B050"/>
                </a:solidFill>
                <a:latin typeface="Bahnschrift SemiBold SemiConden" panose="020B0502040204020203" pitchFamily="34" charset="0"/>
                <a:cs typeface="Times New Roman" pitchFamily="18" charset="0"/>
              </a:rPr>
              <a:t>Oil </a:t>
            </a:r>
            <a:r>
              <a:rPr lang="en-US" dirty="0">
                <a:solidFill>
                  <a:srgbClr val="00B050"/>
                </a:solidFill>
                <a:latin typeface="Bahnschrift SemiBold SemiConden" panose="020B0502040204020203" pitchFamily="34" charset="0"/>
                <a:cs typeface="Times New Roman" pitchFamily="18" charset="0"/>
              </a:rPr>
              <a:t>level </a:t>
            </a:r>
            <a:r>
              <a:rPr lang="en-US" dirty="0" smtClean="0">
                <a:solidFill>
                  <a:srgbClr val="00B050"/>
                </a:solidFill>
                <a:latin typeface="Bahnschrift SemiBold SemiConden" panose="020B0502040204020203" pitchFamily="34" charset="0"/>
                <a:cs typeface="Times New Roman" pitchFamily="18" charset="0"/>
              </a:rPr>
              <a:t>switch </a:t>
            </a:r>
            <a:r>
              <a:rPr lang="en-US" dirty="0" smtClean="0">
                <a:latin typeface="Bahnschrift SemiBold SemiConden" panose="020B0502040204020203" pitchFamily="34" charset="0"/>
                <a:cs typeface="Times New Roman" pitchFamily="18" charset="0"/>
              </a:rPr>
              <a:t>is an analog sensor like float switch that can measure the level of any dense liquid like lube oil.</a:t>
            </a:r>
          </a:p>
          <a:p>
            <a:pPr algn="just"/>
            <a:endParaRPr lang="en-US" dirty="0" smtClean="0">
              <a:latin typeface="Bahnschrift SemiBold SemiConden" panose="020B0502040204020203" pitchFamily="34" charset="0"/>
              <a:cs typeface="Times New Roman" pitchFamily="18" charset="0"/>
            </a:endParaRPr>
          </a:p>
          <a:p>
            <a:pPr algn="just"/>
            <a:r>
              <a:rPr lang="en-US" dirty="0">
                <a:latin typeface="Bahnschrift SemiBold SemiConden" panose="020B0502040204020203" pitchFamily="34" charset="0"/>
              </a:rPr>
              <a:t>Once the oil in the tank reaches its lowest predetermined point (closed position) the reed switch will create a circuit and automatically send a signal to your pump to start filling your tank up with oil </a:t>
            </a:r>
            <a:r>
              <a:rPr lang="en-US" dirty="0" smtClean="0">
                <a:latin typeface="Bahnschrift SemiBold SemiConden" panose="020B0502040204020203" pitchFamily="34" charset="0"/>
              </a:rPr>
              <a:t>again</a:t>
            </a:r>
          </a:p>
          <a:p>
            <a:pPr algn="just"/>
            <a:endParaRPr lang="en-US" dirty="0" smtClean="0">
              <a:latin typeface="Bahnschrift SemiBold SemiConden" panose="020B0502040204020203" pitchFamily="34" charset="0"/>
            </a:endParaRPr>
          </a:p>
          <a:p>
            <a:pPr algn="just"/>
            <a:r>
              <a:rPr lang="en-US" dirty="0" smtClean="0">
                <a:solidFill>
                  <a:srgbClr val="00B050"/>
                </a:solidFill>
                <a:latin typeface="Bahnschrift SemiBold SemiConden" panose="020B0502040204020203" pitchFamily="34" charset="0"/>
                <a:cs typeface="Times New Roman" pitchFamily="18" charset="0"/>
              </a:rPr>
              <a:t>Flow sensor </a:t>
            </a:r>
            <a:r>
              <a:rPr lang="en-US" dirty="0" smtClean="0">
                <a:latin typeface="Bahnschrift SemiBold SemiConden" panose="020B0502040204020203" pitchFamily="34" charset="0"/>
                <a:cs typeface="Times New Roman" pitchFamily="18" charset="0"/>
              </a:rPr>
              <a:t>is used to detect any leakage of the lube oil</a:t>
            </a:r>
            <a:endParaRPr lang="en-US" dirty="0">
              <a:latin typeface="Bahnschrift SemiBold SemiConden" panose="020B0502040204020203" pitchFamily="34" charset="0"/>
              <a:cs typeface="Times New Roman" pitchFamily="18" charset="0"/>
            </a:endParaRPr>
          </a:p>
          <a:p>
            <a:pPr algn="just"/>
            <a:endParaRPr lang="en-US" dirty="0" smtClean="0">
              <a:latin typeface="Bahnschrift SemiBold SemiConden" panose="020B0502040204020203" pitchFamily="34" charset="0"/>
            </a:endParaRPr>
          </a:p>
          <a:p>
            <a:pPr algn="just"/>
            <a:r>
              <a:rPr lang="en-US" dirty="0" smtClean="0">
                <a:solidFill>
                  <a:srgbClr val="00B050"/>
                </a:solidFill>
                <a:latin typeface="Bahnschrift SemiBold SemiConden" panose="020B0502040204020203" pitchFamily="34" charset="0"/>
                <a:cs typeface="Times New Roman" pitchFamily="18" charset="0"/>
              </a:rPr>
              <a:t>Quality sensor </a:t>
            </a:r>
            <a:r>
              <a:rPr lang="en-US" dirty="0" smtClean="0">
                <a:latin typeface="Bahnschrift SemiBold SemiConden" panose="020B0502040204020203" pitchFamily="34" charset="0"/>
                <a:cs typeface="Times New Roman" pitchFamily="18" charset="0"/>
              </a:rPr>
              <a:t>is used to determine contamination which otherwise leads to damage of engine parts</a:t>
            </a:r>
          </a:p>
        </p:txBody>
      </p:sp>
      <p:sp>
        <p:nvSpPr>
          <p:cNvPr id="2" name="Slide Number Placeholder 1"/>
          <p:cNvSpPr>
            <a:spLocks noGrp="1"/>
          </p:cNvSpPr>
          <p:nvPr>
            <p:ph type="sldNum" sz="quarter" idx="12"/>
          </p:nvPr>
        </p:nvSpPr>
        <p:spPr/>
        <p:txBody>
          <a:bodyPr/>
          <a:lstStyle/>
          <a:p>
            <a:fld id="{A705B0D5-481F-4354-BFA9-94780AF0A548}" type="slidenum">
              <a:rPr lang="en-IN" smtClean="0"/>
              <a:t>30</a:t>
            </a:fld>
            <a:endParaRPr lang="en-IN"/>
          </a:p>
        </p:txBody>
      </p:sp>
    </p:spTree>
    <p:extLst>
      <p:ext uri="{BB962C8B-B14F-4D97-AF65-F5344CB8AC3E}">
        <p14:creationId xmlns:p14="http://schemas.microsoft.com/office/powerpoint/2010/main" val="35213204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Rectangle 3"/>
          <p:cNvSpPr/>
          <p:nvPr/>
        </p:nvSpPr>
        <p:spPr>
          <a:xfrm>
            <a:off x="728817" y="215509"/>
            <a:ext cx="2021708"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4">
                    <a:lumMod val="50000"/>
                  </a:schemeClr>
                </a:solidFill>
                <a:latin typeface="Bahnschrift Condensed" panose="020B0502040204020203" pitchFamily="34" charset="0"/>
              </a:rPr>
              <a:t>Sensors</a:t>
            </a:r>
            <a:endParaRPr lang="en-US" sz="5400" b="1" cap="none" spc="0" dirty="0">
              <a:ln w="9525">
                <a:solidFill>
                  <a:schemeClr val="bg1"/>
                </a:solidFill>
                <a:prstDash val="solid"/>
              </a:ln>
              <a:solidFill>
                <a:schemeClr val="accent4">
                  <a:lumMod val="50000"/>
                </a:schemeClr>
              </a:solidFill>
              <a:latin typeface="Bahnschrift Condensed" panose="020B0502040204020203" pitchFamily="34" charset="0"/>
            </a:endParaRPr>
          </a:p>
        </p:txBody>
      </p:sp>
      <p:sp>
        <p:nvSpPr>
          <p:cNvPr id="7" name="TextBox 6"/>
          <p:cNvSpPr txBox="1"/>
          <p:nvPr/>
        </p:nvSpPr>
        <p:spPr>
          <a:xfrm>
            <a:off x="456982" y="1505765"/>
            <a:ext cx="1741266" cy="461665"/>
          </a:xfrm>
          <a:prstGeom prst="rect">
            <a:avLst/>
          </a:prstGeom>
          <a:noFill/>
        </p:spPr>
        <p:txBody>
          <a:bodyPr wrap="square" rtlCol="0">
            <a:spAutoFit/>
          </a:bodyPr>
          <a:lstStyle/>
          <a:p>
            <a:r>
              <a:rPr lang="en-IN" sz="2400" dirty="0" smtClean="0">
                <a:solidFill>
                  <a:schemeClr val="accent2">
                    <a:lumMod val="50000"/>
                  </a:schemeClr>
                </a:solidFill>
                <a:latin typeface="Bahnschrift SemiBold SemiConden" panose="020B0502040204020203" pitchFamily="34" charset="0"/>
              </a:rPr>
              <a:t>Level Sensor</a:t>
            </a:r>
            <a:endParaRPr lang="en-IN" sz="2400" dirty="0">
              <a:solidFill>
                <a:schemeClr val="accent2">
                  <a:lumMod val="50000"/>
                </a:schemeClr>
              </a:solidFill>
              <a:latin typeface="Bahnschrift SemiBold SemiConden" panose="020B0502040204020203" pitchFamily="34" charset="0"/>
            </a:endParaRPr>
          </a:p>
        </p:txBody>
      </p:sp>
      <p:pic>
        <p:nvPicPr>
          <p:cNvPr id="8" name="Picture 7" descr="https://cdn.shopify.com/s/files/1/0014/4313/5560/files/water-level-pinout_compressed_1TjnPQG1ey_480x480.jpg?v=1585757475"/>
          <p:cNvPicPr/>
          <p:nvPr/>
        </p:nvPicPr>
        <p:blipFill>
          <a:blip r:embed="rId3">
            <a:extLst>
              <a:ext uri="{28A0092B-C50C-407E-A947-70E740481C1C}">
                <a14:useLocalDpi xmlns:a14="http://schemas.microsoft.com/office/drawing/2010/main" val="0"/>
              </a:ext>
            </a:extLst>
          </a:blip>
          <a:srcRect/>
          <a:stretch>
            <a:fillRect/>
          </a:stretch>
        </p:blipFill>
        <p:spPr bwMode="auto">
          <a:xfrm>
            <a:off x="4220095" y="1411636"/>
            <a:ext cx="2349260" cy="1481054"/>
          </a:xfrm>
          <a:prstGeom prst="rect">
            <a:avLst/>
          </a:prstGeom>
          <a:noFill/>
          <a:ln>
            <a:noFill/>
          </a:ln>
        </p:spPr>
      </p:pic>
      <p:sp>
        <p:nvSpPr>
          <p:cNvPr id="9" name="Rectangle 8"/>
          <p:cNvSpPr/>
          <p:nvPr/>
        </p:nvSpPr>
        <p:spPr>
          <a:xfrm>
            <a:off x="412273" y="1969360"/>
            <a:ext cx="3430656" cy="923330"/>
          </a:xfrm>
          <a:prstGeom prst="rect">
            <a:avLst/>
          </a:prstGeom>
        </p:spPr>
        <p:txBody>
          <a:bodyPr wrap="square">
            <a:spAutoFit/>
          </a:bodyPr>
          <a:lstStyle/>
          <a:p>
            <a:r>
              <a:rPr lang="en-IN" dirty="0" err="1" smtClean="0">
                <a:latin typeface="Bahnschrift SemiBold SemiConden" panose="020B0502040204020203" pitchFamily="34" charset="0"/>
              </a:rPr>
              <a:t>Analog</a:t>
            </a:r>
            <a:r>
              <a:rPr lang="en-IN" dirty="0" smtClean="0">
                <a:latin typeface="Bahnschrift SemiBold SemiConden" panose="020B0502040204020203" pitchFamily="34" charset="0"/>
              </a:rPr>
              <a:t> sensor that depicts 4 levels of lube oil. Can be defined for more values for precision</a:t>
            </a:r>
            <a:endParaRPr lang="en-IN" dirty="0">
              <a:latin typeface="Bahnschrift SemiBold SemiConden" panose="020B0502040204020203" pitchFamily="34" charset="0"/>
            </a:endParaRPr>
          </a:p>
        </p:txBody>
      </p:sp>
      <p:pic>
        <p:nvPicPr>
          <p:cNvPr id="13" name="Picture 12"/>
          <p:cNvPicPr/>
          <p:nvPr/>
        </p:nvPicPr>
        <p:blipFill>
          <a:blip r:embed="rId4"/>
          <a:stretch>
            <a:fillRect/>
          </a:stretch>
        </p:blipFill>
        <p:spPr>
          <a:xfrm>
            <a:off x="7364564" y="1035169"/>
            <a:ext cx="4260928" cy="2574709"/>
          </a:xfrm>
          <a:prstGeom prst="rect">
            <a:avLst/>
          </a:prstGeom>
        </p:spPr>
      </p:pic>
      <p:sp>
        <p:nvSpPr>
          <p:cNvPr id="2" name="Rectangle 1"/>
          <p:cNvSpPr/>
          <p:nvPr/>
        </p:nvSpPr>
        <p:spPr>
          <a:xfrm>
            <a:off x="379481" y="3259616"/>
            <a:ext cx="3637534" cy="400110"/>
          </a:xfrm>
          <a:prstGeom prst="rect">
            <a:avLst/>
          </a:prstGeom>
        </p:spPr>
        <p:txBody>
          <a:bodyPr wrap="none">
            <a:spAutoFit/>
          </a:bodyPr>
          <a:lstStyle/>
          <a:p>
            <a:r>
              <a:rPr lang="en-GB" sz="2000" dirty="0">
                <a:solidFill>
                  <a:schemeClr val="accent2">
                    <a:lumMod val="50000"/>
                  </a:schemeClr>
                </a:solidFill>
                <a:latin typeface="Bahnschrift SemiBold SemiConden" panose="020B0502040204020203" pitchFamily="34" charset="0"/>
                <a:ea typeface="Book Antiqua" panose="02040602050305030304" pitchFamily="18" charset="0"/>
                <a:cs typeface="Times New Roman" panose="02020603050405020304" pitchFamily="18" charset="0"/>
              </a:rPr>
              <a:t>FPS2800 is a fluid property sensor</a:t>
            </a:r>
            <a:endParaRPr lang="en-IN" sz="2000" dirty="0">
              <a:solidFill>
                <a:schemeClr val="accent2">
                  <a:lumMod val="50000"/>
                </a:schemeClr>
              </a:solidFill>
              <a:latin typeface="Bahnschrift SemiBold SemiConden" panose="020B0502040204020203" pitchFamily="34" charset="0"/>
            </a:endParaRPr>
          </a:p>
        </p:txBody>
      </p:sp>
      <p:sp>
        <p:nvSpPr>
          <p:cNvPr id="14" name="Rectangle 13"/>
          <p:cNvSpPr/>
          <p:nvPr/>
        </p:nvSpPr>
        <p:spPr>
          <a:xfrm>
            <a:off x="379481" y="3664342"/>
            <a:ext cx="3430656" cy="646331"/>
          </a:xfrm>
          <a:prstGeom prst="rect">
            <a:avLst/>
          </a:prstGeom>
        </p:spPr>
        <p:txBody>
          <a:bodyPr wrap="square">
            <a:spAutoFit/>
          </a:bodyPr>
          <a:lstStyle/>
          <a:p>
            <a:r>
              <a:rPr lang="en-IN" dirty="0" smtClean="0">
                <a:latin typeface="Bahnschrift SemiBold SemiConden" panose="020B0502040204020203" pitchFamily="34" charset="0"/>
              </a:rPr>
              <a:t>Measures the viscosity and density of lube oil</a:t>
            </a:r>
            <a:endParaRPr lang="en-IN" dirty="0">
              <a:latin typeface="Bahnschrift SemiBold SemiConden" panose="020B0502040204020203" pitchFamily="34" charset="0"/>
            </a:endParaRPr>
          </a:p>
        </p:txBody>
      </p:sp>
      <p:pic>
        <p:nvPicPr>
          <p:cNvPr id="15" name="Picture 14"/>
          <p:cNvPicPr/>
          <p:nvPr/>
        </p:nvPicPr>
        <p:blipFill rotWithShape="1">
          <a:blip r:embed="rId5"/>
          <a:srcRect l="10696" t="7678" r="9084" b="11158"/>
          <a:stretch/>
        </p:blipFill>
        <p:spPr>
          <a:xfrm>
            <a:off x="4220095" y="3297393"/>
            <a:ext cx="1673525" cy="1380228"/>
          </a:xfrm>
          <a:prstGeom prst="rect">
            <a:avLst/>
          </a:prstGeom>
        </p:spPr>
      </p:pic>
      <p:sp>
        <p:nvSpPr>
          <p:cNvPr id="3" name="Rectangle 2"/>
          <p:cNvSpPr/>
          <p:nvPr/>
        </p:nvSpPr>
        <p:spPr>
          <a:xfrm>
            <a:off x="379481" y="4671836"/>
            <a:ext cx="3305713" cy="400110"/>
          </a:xfrm>
          <a:prstGeom prst="rect">
            <a:avLst/>
          </a:prstGeom>
        </p:spPr>
        <p:txBody>
          <a:bodyPr wrap="none">
            <a:spAutoFit/>
          </a:bodyPr>
          <a:lstStyle/>
          <a:p>
            <a:r>
              <a:rPr lang="en-GB" sz="2000" b="1" dirty="0">
                <a:solidFill>
                  <a:schemeClr val="accent2">
                    <a:lumMod val="50000"/>
                  </a:schemeClr>
                </a:solidFill>
                <a:latin typeface="Bahnschrift SemiBold SemiConden" panose="020B0502040204020203" pitchFamily="34" charset="0"/>
                <a:ea typeface="Book Antiqua" panose="02040602050305030304" pitchFamily="18" charset="0"/>
                <a:cs typeface="Book Antiqua" panose="02040602050305030304" pitchFamily="18" charset="0"/>
              </a:rPr>
              <a:t>YF-S201 Hall Effect </a:t>
            </a:r>
            <a:r>
              <a:rPr lang="en-GB" sz="2000" b="1" dirty="0" smtClean="0">
                <a:solidFill>
                  <a:schemeClr val="accent2">
                    <a:lumMod val="50000"/>
                  </a:schemeClr>
                </a:solidFill>
                <a:latin typeface="Bahnschrift SemiBold SemiConden" panose="020B0502040204020203" pitchFamily="34" charset="0"/>
                <a:ea typeface="Book Antiqua" panose="02040602050305030304" pitchFamily="18" charset="0"/>
                <a:cs typeface="Book Antiqua" panose="02040602050305030304" pitchFamily="18" charset="0"/>
              </a:rPr>
              <a:t>Flow </a:t>
            </a:r>
            <a:r>
              <a:rPr lang="en-GB" sz="2000" b="1" dirty="0">
                <a:solidFill>
                  <a:schemeClr val="accent2">
                    <a:lumMod val="50000"/>
                  </a:schemeClr>
                </a:solidFill>
                <a:latin typeface="Bahnschrift SemiBold SemiConden" panose="020B0502040204020203" pitchFamily="34" charset="0"/>
                <a:ea typeface="Book Antiqua" panose="02040602050305030304" pitchFamily="18" charset="0"/>
                <a:cs typeface="Book Antiqua" panose="02040602050305030304" pitchFamily="18" charset="0"/>
              </a:rPr>
              <a:t>Meter </a:t>
            </a:r>
            <a:endParaRPr lang="en-IN" sz="2000" dirty="0">
              <a:solidFill>
                <a:schemeClr val="accent2">
                  <a:lumMod val="50000"/>
                </a:schemeClr>
              </a:solidFill>
              <a:latin typeface="Bahnschrift SemiBold SemiConden" panose="020B0502040204020203" pitchFamily="34" charset="0"/>
            </a:endParaRPr>
          </a:p>
        </p:txBody>
      </p:sp>
      <p:sp>
        <p:nvSpPr>
          <p:cNvPr id="16" name="Rectangle 15"/>
          <p:cNvSpPr/>
          <p:nvPr/>
        </p:nvSpPr>
        <p:spPr>
          <a:xfrm>
            <a:off x="379481" y="5171089"/>
            <a:ext cx="3430656" cy="1477328"/>
          </a:xfrm>
          <a:prstGeom prst="rect">
            <a:avLst/>
          </a:prstGeom>
        </p:spPr>
        <p:txBody>
          <a:bodyPr wrap="square">
            <a:spAutoFit/>
          </a:bodyPr>
          <a:lstStyle/>
          <a:p>
            <a:r>
              <a:rPr lang="en-GB" dirty="0" smtClean="0">
                <a:latin typeface="Bahnschrift SemiBold SemiConden" panose="020B0502040204020203" pitchFamily="34" charset="0"/>
              </a:rPr>
              <a:t>Measures basic </a:t>
            </a:r>
            <a:r>
              <a:rPr lang="en-GB" dirty="0">
                <a:latin typeface="Bahnschrift SemiBold SemiConden" panose="020B0502040204020203" pitchFamily="34" charset="0"/>
              </a:rPr>
              <a:t>square wave so it’s very simple to log and convert into litres every moment utilizing the accompanying recipe. </a:t>
            </a:r>
            <a:endParaRPr lang="en-IN" dirty="0">
              <a:latin typeface="Bahnschrift SemiBold SemiConden" panose="020B0502040204020203" pitchFamily="34" charset="0"/>
            </a:endParaRPr>
          </a:p>
          <a:p>
            <a:endParaRPr lang="en-IN" dirty="0">
              <a:latin typeface="Bahnschrift SemiBold SemiConden" panose="020B0502040204020203" pitchFamily="34" charset="0"/>
            </a:endParaRPr>
          </a:p>
        </p:txBody>
      </p:sp>
      <p:pic>
        <p:nvPicPr>
          <p:cNvPr id="17" name="Picture 16"/>
          <p:cNvPicPr/>
          <p:nvPr/>
        </p:nvPicPr>
        <p:blipFill>
          <a:blip r:embed="rId6"/>
          <a:stretch>
            <a:fillRect/>
          </a:stretch>
        </p:blipFill>
        <p:spPr>
          <a:xfrm>
            <a:off x="7364564" y="3740491"/>
            <a:ext cx="4260928" cy="2990215"/>
          </a:xfrm>
          <a:prstGeom prst="rect">
            <a:avLst/>
          </a:prstGeom>
        </p:spPr>
      </p:pic>
      <p:sp>
        <p:nvSpPr>
          <p:cNvPr id="18" name="TextBox 17"/>
          <p:cNvSpPr txBox="1"/>
          <p:nvPr/>
        </p:nvSpPr>
        <p:spPr>
          <a:xfrm>
            <a:off x="7907767" y="415865"/>
            <a:ext cx="3174521" cy="369332"/>
          </a:xfrm>
          <a:prstGeom prst="rect">
            <a:avLst/>
          </a:prstGeom>
          <a:solidFill>
            <a:srgbClr val="FFFF00"/>
          </a:solidFill>
          <a:ln>
            <a:solidFill>
              <a:srgbClr val="FFFF0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gn="ctr"/>
            <a:r>
              <a:rPr lang="en-IN" dirty="0" smtClean="0">
                <a:latin typeface="Bahnschrift SemiBold SemiConden" panose="020B0502040204020203" pitchFamily="34" charset="0"/>
              </a:rPr>
              <a:t>Connection Diagram</a:t>
            </a:r>
            <a:endParaRPr lang="en-IN" dirty="0">
              <a:latin typeface="Bahnschrift SemiBold SemiConden" panose="020B0502040204020203" pitchFamily="34" charset="0"/>
            </a:endParaRPr>
          </a:p>
        </p:txBody>
      </p:sp>
      <p:pic>
        <p:nvPicPr>
          <p:cNvPr id="19" name="Picture 18" descr="yf-s201 water flow sensor"/>
          <p:cNvPicPr/>
          <p:nvPr/>
        </p:nvPicPr>
        <p:blipFill rotWithShape="1">
          <a:blip r:embed="rId7">
            <a:extLst>
              <a:ext uri="{28A0092B-C50C-407E-A947-70E740481C1C}">
                <a14:useLocalDpi xmlns:a14="http://schemas.microsoft.com/office/drawing/2010/main" val="0"/>
              </a:ext>
            </a:extLst>
          </a:blip>
          <a:srcRect r="32036"/>
          <a:stretch/>
        </p:blipFill>
        <p:spPr bwMode="auto">
          <a:xfrm>
            <a:off x="4278969" y="4871891"/>
            <a:ext cx="2366876" cy="1741287"/>
          </a:xfrm>
          <a:prstGeom prst="rect">
            <a:avLst/>
          </a:prstGeom>
          <a:noFill/>
          <a:ln>
            <a:noFill/>
          </a:ln>
        </p:spPr>
      </p:pic>
      <p:sp>
        <p:nvSpPr>
          <p:cNvPr id="5" name="Slide Number Placeholder 4"/>
          <p:cNvSpPr>
            <a:spLocks noGrp="1"/>
          </p:cNvSpPr>
          <p:nvPr>
            <p:ph type="sldNum" sz="quarter" idx="12"/>
          </p:nvPr>
        </p:nvSpPr>
        <p:spPr/>
        <p:txBody>
          <a:bodyPr/>
          <a:lstStyle/>
          <a:p>
            <a:fld id="{A705B0D5-481F-4354-BFA9-94780AF0A548}" type="slidenum">
              <a:rPr lang="en-IN" smtClean="0"/>
              <a:t>31</a:t>
            </a:fld>
            <a:endParaRPr lang="en-IN"/>
          </a:p>
        </p:txBody>
      </p:sp>
    </p:spTree>
    <p:extLst>
      <p:ext uri="{BB962C8B-B14F-4D97-AF65-F5344CB8AC3E}">
        <p14:creationId xmlns:p14="http://schemas.microsoft.com/office/powerpoint/2010/main" val="1899870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Rectangle 3"/>
          <p:cNvSpPr/>
          <p:nvPr/>
        </p:nvSpPr>
        <p:spPr>
          <a:xfrm>
            <a:off x="208673" y="206883"/>
            <a:ext cx="3786614" cy="923330"/>
          </a:xfrm>
          <a:prstGeom prst="rect">
            <a:avLst/>
          </a:prstGeom>
          <a:noFill/>
        </p:spPr>
        <p:txBody>
          <a:bodyPr wrap="none" lIns="91440" tIns="45720" rIns="91440" bIns="45720">
            <a:spAutoFit/>
          </a:bodyPr>
          <a:lstStyle/>
          <a:p>
            <a:pPr algn="ctr"/>
            <a:r>
              <a:rPr lang="en-US" sz="5400" b="1" dirty="0" smtClean="0">
                <a:ln w="9525">
                  <a:solidFill>
                    <a:schemeClr val="bg1"/>
                  </a:solidFill>
                  <a:prstDash val="solid"/>
                </a:ln>
                <a:solidFill>
                  <a:schemeClr val="accent4">
                    <a:lumMod val="50000"/>
                  </a:schemeClr>
                </a:solidFill>
                <a:latin typeface="Bahnschrift Condensed" panose="020B0502040204020203" pitchFamily="34" charset="0"/>
              </a:rPr>
              <a:t>Implementation</a:t>
            </a:r>
            <a:endParaRPr lang="en-US" sz="5400" b="1" cap="none" spc="0" dirty="0">
              <a:ln w="9525">
                <a:solidFill>
                  <a:schemeClr val="bg1"/>
                </a:solidFill>
                <a:prstDash val="solid"/>
              </a:ln>
              <a:solidFill>
                <a:schemeClr val="accent4">
                  <a:lumMod val="50000"/>
                </a:schemeClr>
              </a:solidFill>
              <a:latin typeface="Bahnschrift Condensed" panose="020B0502040204020203" pitchFamily="34"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0531" r="30532"/>
          <a:stretch/>
        </p:blipFill>
        <p:spPr>
          <a:xfrm>
            <a:off x="7737894" y="698740"/>
            <a:ext cx="4054413" cy="5943600"/>
          </a:xfrm>
          <a:prstGeom prst="rect">
            <a:avLst/>
          </a:prstGeom>
        </p:spPr>
      </p:pic>
      <p:sp>
        <p:nvSpPr>
          <p:cNvPr id="5" name="Rectangle 4"/>
          <p:cNvSpPr/>
          <p:nvPr/>
        </p:nvSpPr>
        <p:spPr>
          <a:xfrm>
            <a:off x="9092480" y="223985"/>
            <a:ext cx="1345240" cy="400110"/>
          </a:xfrm>
          <a:prstGeom prst="rect">
            <a:avLst/>
          </a:prstGeom>
        </p:spPr>
        <p:txBody>
          <a:bodyPr wrap="none">
            <a:spAutoFit/>
          </a:bodyPr>
          <a:lstStyle/>
          <a:p>
            <a:r>
              <a:rPr lang="en-GB" sz="2000" b="1" dirty="0" smtClean="0">
                <a:solidFill>
                  <a:schemeClr val="accent2">
                    <a:lumMod val="50000"/>
                  </a:schemeClr>
                </a:solidFill>
                <a:latin typeface="Bahnschrift SemiBold SemiConden" panose="020B0502040204020203" pitchFamily="34" charset="0"/>
                <a:ea typeface="Book Antiqua" panose="02040602050305030304" pitchFamily="18" charset="0"/>
                <a:cs typeface="Book Antiqua" panose="02040602050305030304" pitchFamily="18" charset="0"/>
              </a:rPr>
              <a:t>WORKFLOW</a:t>
            </a:r>
            <a:endParaRPr lang="en-IN" sz="2000" dirty="0">
              <a:solidFill>
                <a:schemeClr val="accent2">
                  <a:lumMod val="50000"/>
                </a:schemeClr>
              </a:solidFill>
              <a:latin typeface="Bahnschrift SemiBold SemiConden" panose="020B0502040204020203" pitchFamily="34" charset="0"/>
            </a:endParaRPr>
          </a:p>
        </p:txBody>
      </p:sp>
      <p:sp>
        <p:nvSpPr>
          <p:cNvPr id="3" name="Slide Number Placeholder 2"/>
          <p:cNvSpPr>
            <a:spLocks noGrp="1"/>
          </p:cNvSpPr>
          <p:nvPr>
            <p:ph type="sldNum" sz="quarter" idx="12"/>
          </p:nvPr>
        </p:nvSpPr>
        <p:spPr/>
        <p:txBody>
          <a:bodyPr/>
          <a:lstStyle/>
          <a:p>
            <a:fld id="{A705B0D5-481F-4354-BFA9-94780AF0A548}" type="slidenum">
              <a:rPr lang="en-IN" smtClean="0"/>
              <a:t>32</a:t>
            </a:fld>
            <a:endParaRPr lang="en-IN"/>
          </a:p>
        </p:txBody>
      </p:sp>
      <p:pic>
        <p:nvPicPr>
          <p:cNvPr id="6" name="Picture 5"/>
          <p:cNvPicPr>
            <a:picLocks noChangeAspect="1"/>
          </p:cNvPicPr>
          <p:nvPr/>
        </p:nvPicPr>
        <p:blipFill rotWithShape="1">
          <a:blip r:embed="rId4"/>
          <a:srcRect l="68500" t="34593" r="19667" b="41259"/>
          <a:stretch/>
        </p:blipFill>
        <p:spPr>
          <a:xfrm>
            <a:off x="4649638" y="1643212"/>
            <a:ext cx="2709844" cy="3668239"/>
          </a:xfrm>
          <a:prstGeom prst="rect">
            <a:avLst/>
          </a:prstGeom>
        </p:spPr>
      </p:pic>
      <p:pic>
        <p:nvPicPr>
          <p:cNvPr id="1026" name="Picture 2" descr="https://osoyoo.com/wp-content/uploads/2017/03/DSC_549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673" y="2018580"/>
            <a:ext cx="4113206" cy="273014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971175" y="4827616"/>
            <a:ext cx="261610" cy="400110"/>
          </a:xfrm>
          <a:prstGeom prst="rect">
            <a:avLst/>
          </a:prstGeom>
        </p:spPr>
        <p:txBody>
          <a:bodyPr wrap="none">
            <a:spAutoFit/>
          </a:bodyPr>
          <a:lstStyle/>
          <a:p>
            <a:r>
              <a:rPr lang="en-GB" sz="2000" b="1" dirty="0" smtClean="0">
                <a:solidFill>
                  <a:schemeClr val="accent2">
                    <a:lumMod val="50000"/>
                  </a:schemeClr>
                </a:solidFill>
                <a:latin typeface="Bahnschrift SemiBold SemiConden" panose="020B0502040204020203" pitchFamily="34" charset="0"/>
                <a:ea typeface="Book Antiqua" panose="02040602050305030304" pitchFamily="18" charset="0"/>
                <a:cs typeface="Book Antiqua" panose="02040602050305030304" pitchFamily="18" charset="0"/>
              </a:rPr>
              <a:t>1</a:t>
            </a:r>
            <a:endParaRPr lang="en-IN" sz="2000" dirty="0">
              <a:solidFill>
                <a:schemeClr val="accent2">
                  <a:lumMod val="50000"/>
                </a:schemeClr>
              </a:solidFill>
              <a:latin typeface="Bahnschrift SemiBold SemiConden" panose="020B0502040204020203" pitchFamily="34" charset="0"/>
            </a:endParaRPr>
          </a:p>
        </p:txBody>
      </p:sp>
      <p:sp>
        <p:nvSpPr>
          <p:cNvPr id="9" name="Rectangle 8"/>
          <p:cNvSpPr/>
          <p:nvPr/>
        </p:nvSpPr>
        <p:spPr>
          <a:xfrm>
            <a:off x="5873755" y="5311451"/>
            <a:ext cx="301686" cy="400110"/>
          </a:xfrm>
          <a:prstGeom prst="rect">
            <a:avLst/>
          </a:prstGeom>
        </p:spPr>
        <p:txBody>
          <a:bodyPr wrap="none">
            <a:spAutoFit/>
          </a:bodyPr>
          <a:lstStyle/>
          <a:p>
            <a:r>
              <a:rPr lang="en-GB" sz="2000" b="1" dirty="0">
                <a:solidFill>
                  <a:schemeClr val="accent2">
                    <a:lumMod val="50000"/>
                  </a:schemeClr>
                </a:solidFill>
                <a:latin typeface="Bahnschrift SemiBold SemiConden" panose="020B0502040204020203" pitchFamily="34" charset="0"/>
              </a:rPr>
              <a:t>2</a:t>
            </a:r>
            <a:endParaRPr lang="en-IN" sz="2000" dirty="0">
              <a:solidFill>
                <a:schemeClr val="accent2">
                  <a:lumMod val="50000"/>
                </a:schemeClr>
              </a:solidFill>
              <a:latin typeface="Bahnschrift SemiBold SemiConden" panose="020B0502040204020203" pitchFamily="34" charset="0"/>
            </a:endParaRPr>
          </a:p>
        </p:txBody>
      </p:sp>
    </p:spTree>
    <p:extLst>
      <p:ext uri="{BB962C8B-B14F-4D97-AF65-F5344CB8AC3E}">
        <p14:creationId xmlns:p14="http://schemas.microsoft.com/office/powerpoint/2010/main" val="37706004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p:cNvSpPr txBox="1"/>
          <p:nvPr/>
        </p:nvSpPr>
        <p:spPr>
          <a:xfrm>
            <a:off x="779342" y="314390"/>
            <a:ext cx="8831413" cy="694688"/>
          </a:xfrm>
          <a:prstGeom prst="rect">
            <a:avLst/>
          </a:prstGeom>
          <a:noFill/>
        </p:spPr>
        <p:txBody>
          <a:bodyPr wrap="square" lIns="108850" tIns="54425" rIns="108850" bIns="54425" rtlCol="0">
            <a:spAutoFit/>
          </a:bodyPr>
          <a:lstStyle/>
          <a:p>
            <a:r>
              <a:rPr lang="en-US" sz="3800" b="1" dirty="0" err="1" smtClean="0">
                <a:solidFill>
                  <a:srgbClr val="00B050"/>
                </a:solidFill>
                <a:latin typeface="Bahnschrift SemiBold SemiConden" panose="020B0502040204020203" pitchFamily="34" charset="0"/>
              </a:rPr>
              <a:t>IoT</a:t>
            </a:r>
            <a:r>
              <a:rPr lang="en-US" sz="3800" b="1" dirty="0" smtClean="0">
                <a:solidFill>
                  <a:srgbClr val="00B050"/>
                </a:solidFill>
                <a:latin typeface="Bahnschrift SemiBold SemiConden" panose="020B0502040204020203" pitchFamily="34" charset="0"/>
              </a:rPr>
              <a:t> and ThingSpeak</a:t>
            </a:r>
            <a:endParaRPr lang="en-IN" sz="3800" b="1" dirty="0">
              <a:solidFill>
                <a:srgbClr val="00B050"/>
              </a:solidFill>
              <a:latin typeface="Bahnschrift SemiBold SemiConden" panose="020B0502040204020203" pitchFamily="34" charset="0"/>
            </a:endParaRPr>
          </a:p>
        </p:txBody>
      </p:sp>
      <p:sp>
        <p:nvSpPr>
          <p:cNvPr id="14" name="TextBox 13"/>
          <p:cNvSpPr txBox="1"/>
          <p:nvPr/>
        </p:nvSpPr>
        <p:spPr>
          <a:xfrm>
            <a:off x="694606" y="2368996"/>
            <a:ext cx="5708234" cy="969496"/>
          </a:xfrm>
          <a:prstGeom prst="rect">
            <a:avLst/>
          </a:prstGeom>
          <a:noFill/>
        </p:spPr>
        <p:txBody>
          <a:bodyPr wrap="square" rtlCol="0">
            <a:spAutoFit/>
          </a:bodyPr>
          <a:lstStyle/>
          <a:p>
            <a:pPr marL="342900" indent="-342900">
              <a:buFont typeface="Arial" pitchFamily="34" charset="0"/>
              <a:buChar char="•"/>
            </a:pPr>
            <a:r>
              <a:rPr lang="en-US" sz="1900" b="1" dirty="0" smtClean="0">
                <a:solidFill>
                  <a:srgbClr val="FF0000"/>
                </a:solidFill>
                <a:latin typeface="Bahnschrift SemiBold SemiConden" panose="020B0502040204020203" pitchFamily="34" charset="0"/>
              </a:rPr>
              <a:t>Analyze</a:t>
            </a:r>
            <a:r>
              <a:rPr lang="en-US" sz="1900" dirty="0" smtClean="0">
                <a:solidFill>
                  <a:srgbClr val="FF0000"/>
                </a:solidFill>
                <a:latin typeface="Bahnschrift SemiBold SemiConden" panose="020B0502040204020203" pitchFamily="34" charset="0"/>
              </a:rPr>
              <a:t>, </a:t>
            </a:r>
            <a:r>
              <a:rPr lang="en-US" sz="1900" b="1" dirty="0" smtClean="0">
                <a:solidFill>
                  <a:srgbClr val="FF0000"/>
                </a:solidFill>
                <a:latin typeface="Bahnschrift SemiBold SemiConden" panose="020B0502040204020203" pitchFamily="34" charset="0"/>
              </a:rPr>
              <a:t>Visualize </a:t>
            </a:r>
            <a:r>
              <a:rPr lang="en-US" sz="1900" dirty="0" smtClean="0">
                <a:latin typeface="Bahnschrift SemiBold SemiConden" panose="020B0502040204020203" pitchFamily="34" charset="0"/>
              </a:rPr>
              <a:t>using MATLAB </a:t>
            </a:r>
          </a:p>
          <a:p>
            <a:pPr marL="342900" indent="-342900">
              <a:buFont typeface="Arial" pitchFamily="34" charset="0"/>
              <a:buChar char="•"/>
            </a:pPr>
            <a:r>
              <a:rPr lang="en-US" sz="1900" b="1" dirty="0" smtClean="0">
                <a:solidFill>
                  <a:srgbClr val="FF0000"/>
                </a:solidFill>
                <a:latin typeface="Bahnschrift SemiBold SemiConden" panose="020B0502040204020203" pitchFamily="34" charset="0"/>
              </a:rPr>
              <a:t>Act</a:t>
            </a:r>
            <a:r>
              <a:rPr lang="en-US" sz="1900" dirty="0" smtClean="0">
                <a:solidFill>
                  <a:srgbClr val="FF0000"/>
                </a:solidFill>
                <a:latin typeface="Bahnschrift SemiBold SemiConden" panose="020B0502040204020203" pitchFamily="34" charset="0"/>
              </a:rPr>
              <a:t> </a:t>
            </a:r>
            <a:r>
              <a:rPr lang="en-US" sz="1900" dirty="0" smtClean="0">
                <a:latin typeface="Bahnschrift SemiBold SemiConden" panose="020B0502040204020203" pitchFamily="34" charset="0"/>
              </a:rPr>
              <a:t>on data in Web site</a:t>
            </a:r>
          </a:p>
          <a:p>
            <a:r>
              <a:rPr lang="en-US" sz="1900" dirty="0" smtClean="0">
                <a:latin typeface="Bahnschrift SemiBold SemiConden" panose="020B0502040204020203" pitchFamily="34" charset="0"/>
              </a:rPr>
              <a:t> </a:t>
            </a:r>
            <a:endParaRPr lang="en-US" sz="1900" dirty="0">
              <a:latin typeface="Bahnschrift SemiBold SemiConden" panose="020B0502040204020203" pitchFamily="34" charset="0"/>
            </a:endParaRPr>
          </a:p>
        </p:txBody>
      </p:sp>
      <p:sp>
        <p:nvSpPr>
          <p:cNvPr id="15" name="TextBox 14"/>
          <p:cNvSpPr txBox="1"/>
          <p:nvPr/>
        </p:nvSpPr>
        <p:spPr>
          <a:xfrm>
            <a:off x="694606" y="1385550"/>
            <a:ext cx="4788474" cy="969496"/>
          </a:xfrm>
          <a:prstGeom prst="rect">
            <a:avLst/>
          </a:prstGeom>
          <a:noFill/>
        </p:spPr>
        <p:txBody>
          <a:bodyPr wrap="square" rtlCol="0">
            <a:spAutoFit/>
          </a:bodyPr>
          <a:lstStyle/>
          <a:p>
            <a:pPr marL="342900" indent="-342900">
              <a:buFont typeface="Arial" pitchFamily="34" charset="0"/>
              <a:buChar char="•"/>
            </a:pPr>
            <a:r>
              <a:rPr lang="en-US" sz="1900" dirty="0" smtClean="0">
                <a:latin typeface="Bahnschrift SemiBold SemiConden" panose="020B0502040204020203" pitchFamily="34" charset="0"/>
              </a:rPr>
              <a:t>Open-Source </a:t>
            </a:r>
            <a:r>
              <a:rPr lang="en-US" sz="1900" dirty="0" err="1">
                <a:latin typeface="Bahnschrift SemiBold SemiConden" panose="020B0502040204020203" pitchFamily="34" charset="0"/>
              </a:rPr>
              <a:t>I</a:t>
            </a:r>
            <a:r>
              <a:rPr lang="en-US" sz="1900" dirty="0" err="1" smtClean="0">
                <a:latin typeface="Bahnschrift SemiBold SemiConden" panose="020B0502040204020203" pitchFamily="34" charset="0"/>
              </a:rPr>
              <a:t>oT</a:t>
            </a:r>
            <a:r>
              <a:rPr lang="en-US" sz="1900" dirty="0" smtClean="0">
                <a:latin typeface="Bahnschrift SemiBold SemiConden" panose="020B0502040204020203" pitchFamily="34" charset="0"/>
              </a:rPr>
              <a:t> platform</a:t>
            </a:r>
          </a:p>
          <a:p>
            <a:pPr marL="342900" indent="-342900">
              <a:buFont typeface="Arial" pitchFamily="34" charset="0"/>
              <a:buChar char="•"/>
            </a:pPr>
            <a:r>
              <a:rPr lang="en-US" sz="1900" dirty="0">
                <a:latin typeface="Bahnschrift SemiBold SemiConden" panose="020B0502040204020203" pitchFamily="34" charset="0"/>
              </a:rPr>
              <a:t>Data logging (store)</a:t>
            </a:r>
          </a:p>
          <a:p>
            <a:pPr marL="342900" indent="-342900">
              <a:buFont typeface="Arial" pitchFamily="34" charset="0"/>
              <a:buChar char="•"/>
            </a:pPr>
            <a:r>
              <a:rPr lang="en-US" sz="1900" dirty="0">
                <a:latin typeface="Bahnschrift SemiBold SemiConden" panose="020B0502040204020203" pitchFamily="34" charset="0"/>
              </a:rPr>
              <a:t>Retrieve data using HTTP </a:t>
            </a:r>
            <a:r>
              <a:rPr lang="en-US" sz="1900" dirty="0" smtClean="0">
                <a:latin typeface="Bahnschrift SemiBold SemiConden" panose="020B0502040204020203" pitchFamily="34" charset="0"/>
              </a:rPr>
              <a:t>protocol</a:t>
            </a:r>
            <a:endParaRPr lang="en-US" sz="1900" dirty="0">
              <a:latin typeface="Bahnschrift SemiBold SemiConden" panose="020B0502040204020203" pitchFamily="34" charset="0"/>
            </a:endParaRPr>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23499" t="73185" r="11406" b="10349"/>
          <a:stretch/>
        </p:blipFill>
        <p:spPr>
          <a:xfrm>
            <a:off x="5644551" y="1637277"/>
            <a:ext cx="6547449" cy="1295704"/>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26158" t="43758" r="11836" b="14923"/>
          <a:stretch/>
        </p:blipFill>
        <p:spPr>
          <a:xfrm>
            <a:off x="931653" y="3352442"/>
            <a:ext cx="10550105" cy="3427919"/>
          </a:xfrm>
          <a:prstGeom prst="rect">
            <a:avLst/>
          </a:prstGeom>
        </p:spPr>
      </p:pic>
      <p:sp>
        <p:nvSpPr>
          <p:cNvPr id="2" name="Slide Number Placeholder 1"/>
          <p:cNvSpPr>
            <a:spLocks noGrp="1"/>
          </p:cNvSpPr>
          <p:nvPr>
            <p:ph type="sldNum" sz="quarter" idx="12"/>
          </p:nvPr>
        </p:nvSpPr>
        <p:spPr/>
        <p:txBody>
          <a:bodyPr/>
          <a:lstStyle/>
          <a:p>
            <a:fld id="{A705B0D5-481F-4354-BFA9-94780AF0A548}" type="slidenum">
              <a:rPr lang="en-IN" smtClean="0"/>
              <a:t>33</a:t>
            </a:fld>
            <a:endParaRPr lang="en-IN"/>
          </a:p>
        </p:txBody>
      </p:sp>
    </p:spTree>
    <p:extLst>
      <p:ext uri="{BB962C8B-B14F-4D97-AF65-F5344CB8AC3E}">
        <p14:creationId xmlns:p14="http://schemas.microsoft.com/office/powerpoint/2010/main" val="16967273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2" descr="Image result for aws complete architecture">
            <a:extLst>
              <a:ext uri="{FF2B5EF4-FFF2-40B4-BE49-F238E27FC236}">
                <a16:creationId xmlns:a16="http://schemas.microsoft.com/office/drawing/2014/main" xmlns="" id="{E7985467-880F-4FFA-9E38-0F6FCB35B1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7" t="15648" r="2124" b="3051"/>
          <a:stretch/>
        </p:blipFill>
        <p:spPr bwMode="auto">
          <a:xfrm>
            <a:off x="86731" y="3589594"/>
            <a:ext cx="6336705" cy="318465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xmlns="" id="{DD638359-A21D-47FE-81BD-53415DAC577C}"/>
              </a:ext>
            </a:extLst>
          </p:cNvPr>
          <p:cNvSpPr txBox="1"/>
          <p:nvPr/>
        </p:nvSpPr>
        <p:spPr>
          <a:xfrm>
            <a:off x="612208" y="166569"/>
            <a:ext cx="6444576" cy="707886"/>
          </a:xfrm>
          <a:prstGeom prst="rect">
            <a:avLst/>
          </a:prstGeom>
          <a:noFill/>
        </p:spPr>
        <p:txBody>
          <a:bodyPr wrap="square" rtlCol="0">
            <a:spAutoFit/>
          </a:bodyPr>
          <a:lstStyle/>
          <a:p>
            <a:r>
              <a:rPr lang="en-US" sz="4000" b="1" dirty="0" smtClean="0">
                <a:solidFill>
                  <a:srgbClr val="00B050"/>
                </a:solidFill>
                <a:latin typeface="Bahnschrift SemiBold SemiConden" panose="020B0502040204020203" pitchFamily="34" charset="0"/>
                <a:cs typeface="Times New Roman" pitchFamily="18" charset="0"/>
              </a:rPr>
              <a:t>Why choose </a:t>
            </a:r>
            <a:r>
              <a:rPr lang="en-US" sz="4000" b="1" dirty="0">
                <a:solidFill>
                  <a:srgbClr val="00B050"/>
                </a:solidFill>
                <a:latin typeface="Bahnschrift SemiBold SemiConden" panose="020B0502040204020203" pitchFamily="34" charset="0"/>
                <a:cs typeface="Times New Roman" pitchFamily="18" charset="0"/>
              </a:rPr>
              <a:t>ThingSpeak ?</a:t>
            </a:r>
            <a:endParaRPr lang="en-IN" sz="4000" b="1" dirty="0">
              <a:solidFill>
                <a:srgbClr val="00B050"/>
              </a:solidFill>
              <a:latin typeface="Bahnschrift SemiBold SemiConden" panose="020B0502040204020203" pitchFamily="34" charset="0"/>
              <a:cs typeface="Times New Roman" pitchFamily="18" charset="0"/>
            </a:endParaRPr>
          </a:p>
        </p:txBody>
      </p:sp>
      <p:sp>
        <p:nvSpPr>
          <p:cNvPr id="19" name="TextBox 18">
            <a:extLst>
              <a:ext uri="{FF2B5EF4-FFF2-40B4-BE49-F238E27FC236}">
                <a16:creationId xmlns:a16="http://schemas.microsoft.com/office/drawing/2014/main" xmlns="" id="{5C9FE65E-700E-4756-8244-0A6704BE10A2}"/>
              </a:ext>
            </a:extLst>
          </p:cNvPr>
          <p:cNvSpPr txBox="1"/>
          <p:nvPr/>
        </p:nvSpPr>
        <p:spPr>
          <a:xfrm>
            <a:off x="517761" y="1167603"/>
            <a:ext cx="108012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Bahnschrift SemiBold SemiConden" panose="020B0502040204020203" pitchFamily="34" charset="0"/>
                <a:cs typeface="Times New Roman" panose="02020603050405020304" pitchFamily="18" charset="0"/>
              </a:rPr>
              <a:t>It provides a </a:t>
            </a:r>
            <a:r>
              <a:rPr lang="en-US" sz="2000" dirty="0">
                <a:solidFill>
                  <a:schemeClr val="accent2">
                    <a:lumMod val="75000"/>
                  </a:schemeClr>
                </a:solidFill>
                <a:latin typeface="Bahnschrift SemiBold SemiConden" panose="020B0502040204020203" pitchFamily="34" charset="0"/>
                <a:cs typeface="Times New Roman" panose="02020603050405020304" pitchFamily="18" charset="0"/>
              </a:rPr>
              <a:t>free </a:t>
            </a:r>
            <a:r>
              <a:rPr lang="en-US" sz="2000" dirty="0" err="1">
                <a:solidFill>
                  <a:schemeClr val="accent2">
                    <a:lumMod val="75000"/>
                  </a:schemeClr>
                </a:solidFill>
                <a:latin typeface="Bahnschrift SemiBold SemiConden" panose="020B0502040204020203" pitchFamily="34" charset="0"/>
                <a:cs typeface="Times New Roman" panose="02020603050405020304" pitchFamily="18" charset="0"/>
              </a:rPr>
              <a:t>IoT</a:t>
            </a:r>
            <a:r>
              <a:rPr lang="en-US" sz="2000" dirty="0">
                <a:solidFill>
                  <a:schemeClr val="accent2">
                    <a:lumMod val="75000"/>
                  </a:schemeClr>
                </a:solidFill>
                <a:latin typeface="Bahnschrift SemiBold SemiConden" panose="020B0502040204020203" pitchFamily="34" charset="0"/>
                <a:cs typeface="Times New Roman" panose="02020603050405020304" pitchFamily="18" charset="0"/>
              </a:rPr>
              <a:t> platform </a:t>
            </a:r>
            <a:r>
              <a:rPr lang="en-US" sz="2000" dirty="0">
                <a:latin typeface="Bahnschrift SemiBold SemiConden" panose="020B0502040204020203" pitchFamily="34" charset="0"/>
                <a:cs typeface="Times New Roman" panose="02020603050405020304" pitchFamily="18" charset="0"/>
              </a:rPr>
              <a:t>for real time project. (open source API)</a:t>
            </a:r>
          </a:p>
          <a:p>
            <a:pPr marL="285750" indent="-285750">
              <a:buFont typeface="Arial" panose="020B0604020202020204" pitchFamily="34" charset="0"/>
              <a:buChar char="•"/>
            </a:pPr>
            <a:r>
              <a:rPr lang="en-US" sz="2000" dirty="0">
                <a:latin typeface="Bahnschrift SemiBold SemiConden" panose="020B0502040204020203" pitchFamily="34" charset="0"/>
                <a:cs typeface="Times New Roman" panose="02020603050405020304" pitchFamily="18" charset="0"/>
              </a:rPr>
              <a:t>ThingSpeak provides a </a:t>
            </a:r>
            <a:r>
              <a:rPr lang="en-US" sz="2000" dirty="0">
                <a:solidFill>
                  <a:schemeClr val="accent2">
                    <a:lumMod val="75000"/>
                  </a:schemeClr>
                </a:solidFill>
                <a:latin typeface="Bahnschrift SemiBold SemiConden" panose="020B0502040204020203" pitchFamily="34" charset="0"/>
                <a:cs typeface="Times New Roman" panose="02020603050405020304" pitchFamily="18" charset="0"/>
              </a:rPr>
              <a:t>single platform </a:t>
            </a:r>
            <a:r>
              <a:rPr lang="en-US" sz="2000" dirty="0">
                <a:latin typeface="Bahnschrift SemiBold SemiConden" panose="020B0502040204020203" pitchFamily="34" charset="0"/>
                <a:cs typeface="Times New Roman" panose="02020603050405020304" pitchFamily="18" charset="0"/>
              </a:rPr>
              <a:t>for sensor data acquisition, data logging and analysis using </a:t>
            </a:r>
            <a:r>
              <a:rPr lang="en-US" sz="2000" dirty="0" err="1">
                <a:latin typeface="Bahnschrift SemiBold SemiConden" panose="020B0502040204020203" pitchFamily="34" charset="0"/>
                <a:cs typeface="Times New Roman" panose="02020603050405020304" pitchFamily="18" charset="0"/>
              </a:rPr>
              <a:t>Matlab</a:t>
            </a:r>
            <a:r>
              <a:rPr lang="en-US" sz="2000" dirty="0">
                <a:latin typeface="Bahnschrift SemiBold SemiConden" panose="020B0502040204020203" pitchFamily="34" charset="0"/>
                <a:cs typeface="Times New Roman" panose="02020603050405020304" pitchFamily="18" charset="0"/>
              </a:rPr>
              <a:t> .</a:t>
            </a:r>
          </a:p>
          <a:p>
            <a:pPr marL="285750" indent="-285750">
              <a:buFont typeface="Arial" panose="020B0604020202020204" pitchFamily="34" charset="0"/>
              <a:buChar char="•"/>
            </a:pPr>
            <a:r>
              <a:rPr lang="en-US" sz="2000" dirty="0">
                <a:latin typeface="Bahnschrift SemiBold SemiConden" panose="020B0502040204020203" pitchFamily="34" charset="0"/>
                <a:cs typeface="Times New Roman" panose="02020603050405020304" pitchFamily="18" charset="0"/>
              </a:rPr>
              <a:t>Compared to AWS which requires different services for data acquisition, logging and </a:t>
            </a:r>
            <a:r>
              <a:rPr lang="en-US" sz="2000" dirty="0" smtClean="0">
                <a:latin typeface="Bahnschrift SemiBold SemiConden" panose="020B0502040204020203" pitchFamily="34" charset="0"/>
                <a:cs typeface="Times New Roman" panose="02020603050405020304" pitchFamily="18" charset="0"/>
              </a:rPr>
              <a:t>analysis.</a:t>
            </a:r>
          </a:p>
          <a:p>
            <a:pPr marL="285750" indent="-285750">
              <a:buFont typeface="Arial" panose="020B0604020202020204" pitchFamily="34" charset="0"/>
              <a:buChar char="•"/>
            </a:pPr>
            <a:r>
              <a:rPr lang="en-US" sz="2000" dirty="0" smtClean="0">
                <a:latin typeface="Bahnschrift SemiBold SemiConden" panose="020B0502040204020203" pitchFamily="34" charset="0"/>
                <a:cs typeface="Times New Roman" panose="02020603050405020304" pitchFamily="18" charset="0"/>
              </a:rPr>
              <a:t>Status </a:t>
            </a:r>
            <a:r>
              <a:rPr lang="en-US" sz="2000" dirty="0">
                <a:latin typeface="Bahnschrift SemiBold SemiConden" panose="020B0502040204020203" pitchFamily="34" charset="0"/>
                <a:cs typeface="Times New Roman" panose="02020603050405020304" pitchFamily="18" charset="0"/>
              </a:rPr>
              <a:t>context (message display ).</a:t>
            </a:r>
          </a:p>
          <a:p>
            <a:pPr marL="285750" indent="-285750">
              <a:buFont typeface="Arial" panose="020B0604020202020204" pitchFamily="34" charset="0"/>
              <a:buChar char="•"/>
            </a:pPr>
            <a:r>
              <a:rPr lang="en-US" sz="2000" dirty="0">
                <a:latin typeface="Bahnschrift SemiBold SemiConden" panose="020B0502040204020203" pitchFamily="34" charset="0"/>
                <a:cs typeface="Times New Roman" panose="02020603050405020304" pitchFamily="18" charset="0"/>
              </a:rPr>
              <a:t>User doesn’t require to install </a:t>
            </a:r>
            <a:r>
              <a:rPr lang="en-US" sz="2000" dirty="0" err="1">
                <a:latin typeface="Bahnschrift SemiBold SemiConden" panose="020B0502040204020203" pitchFamily="34" charset="0"/>
                <a:cs typeface="Times New Roman" panose="02020603050405020304" pitchFamily="18" charset="0"/>
              </a:rPr>
              <a:t>Matlab</a:t>
            </a:r>
            <a:r>
              <a:rPr lang="en-US" sz="2000" dirty="0">
                <a:latin typeface="Bahnschrift SemiBold SemiConden" panose="020B0502040204020203" pitchFamily="34" charset="0"/>
                <a:cs typeface="Times New Roman" panose="02020603050405020304" pitchFamily="18" charset="0"/>
              </a:rPr>
              <a:t>, which is apt for the purpose of this project. </a:t>
            </a:r>
          </a:p>
          <a:p>
            <a:endParaRPr lang="en-IN" sz="2000" dirty="0">
              <a:latin typeface="Bahnschrift SemiBold SemiConden" panose="020B0502040204020203" pitchFamily="34" charset="0"/>
              <a:cs typeface="Times New Roman" panose="02020603050405020304" pitchFamily="18" charset="0"/>
            </a:endParaRPr>
          </a:p>
          <a:p>
            <a:pPr marL="285750" indent="-285750">
              <a:buFont typeface="Arial" panose="020B0604020202020204" pitchFamily="34" charset="0"/>
              <a:buChar char="•"/>
            </a:pPr>
            <a:endParaRPr lang="en-IN" sz="2000" dirty="0">
              <a:latin typeface="Bahnschrift SemiBold SemiConden" panose="020B0502040204020203"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561D27F9-0EB4-4A58-8035-C32B2B8ED1A7}"/>
              </a:ext>
            </a:extLst>
          </p:cNvPr>
          <p:cNvPicPr>
            <a:picLocks noChangeAspect="1"/>
          </p:cNvPicPr>
          <p:nvPr/>
        </p:nvPicPr>
        <p:blipFill>
          <a:blip r:embed="rId4"/>
          <a:stretch>
            <a:fillRect/>
          </a:stretch>
        </p:blipFill>
        <p:spPr>
          <a:xfrm>
            <a:off x="6705601" y="3900533"/>
            <a:ext cx="4716878" cy="2455818"/>
          </a:xfrm>
          <a:prstGeom prst="rect">
            <a:avLst/>
          </a:prstGeom>
        </p:spPr>
      </p:pic>
      <p:pic>
        <p:nvPicPr>
          <p:cNvPr id="21" name="Picture 3">
            <a:extLst>
              <a:ext uri="{FF2B5EF4-FFF2-40B4-BE49-F238E27FC236}">
                <a16:creationId xmlns:a16="http://schemas.microsoft.com/office/drawing/2014/main" xmlns="" id="{397EB6D8-E6C0-4ED5-AC10-F284D9970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6731" y="4354581"/>
            <a:ext cx="1344503"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a:extLst>
              <a:ext uri="{FF2B5EF4-FFF2-40B4-BE49-F238E27FC236}">
                <a16:creationId xmlns:a16="http://schemas.microsoft.com/office/drawing/2014/main" xmlns="" id="{AFFB7E32-C9A6-429B-85B5-9972351844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208" y="4285336"/>
            <a:ext cx="819026" cy="1001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A705B0D5-481F-4354-BFA9-94780AF0A548}" type="slidenum">
              <a:rPr lang="en-IN" smtClean="0"/>
              <a:t>34</a:t>
            </a:fld>
            <a:endParaRPr lang="en-IN"/>
          </a:p>
        </p:txBody>
      </p:sp>
    </p:spTree>
    <p:extLst>
      <p:ext uri="{BB962C8B-B14F-4D97-AF65-F5344CB8AC3E}">
        <p14:creationId xmlns:p14="http://schemas.microsoft.com/office/powerpoint/2010/main" val="25442811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1" name="Picture 3">
            <a:extLst>
              <a:ext uri="{FF2B5EF4-FFF2-40B4-BE49-F238E27FC236}">
                <a16:creationId xmlns:a16="http://schemas.microsoft.com/office/drawing/2014/main" xmlns="" id="{397EB6D8-E6C0-4ED5-AC10-F284D9970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6731" y="4354581"/>
            <a:ext cx="1344503"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2"/>
          <p:cNvPicPr/>
          <p:nvPr/>
        </p:nvPicPr>
        <p:blipFill rotWithShape="1">
          <a:blip r:embed="rId4"/>
          <a:srcRect l="-1" r="25571" b="7397"/>
          <a:stretch/>
        </p:blipFill>
        <p:spPr bwMode="auto">
          <a:xfrm>
            <a:off x="0" y="161725"/>
            <a:ext cx="8146473" cy="6670154"/>
          </a:xfrm>
          <a:prstGeom prst="rect">
            <a:avLst/>
          </a:prstGeom>
          <a:ln>
            <a:noFill/>
          </a:ln>
          <a:extLst>
            <a:ext uri="{53640926-AAD7-44D8-BBD7-CCE9431645EC}">
              <a14:shadowObscured xmlns:a14="http://schemas.microsoft.com/office/drawing/2010/main"/>
            </a:ext>
          </a:extLst>
        </p:spPr>
      </p:pic>
      <p:sp>
        <p:nvSpPr>
          <p:cNvPr id="24" name="TextBox 23"/>
          <p:cNvSpPr txBox="1"/>
          <p:nvPr/>
        </p:nvSpPr>
        <p:spPr>
          <a:xfrm>
            <a:off x="118542" y="4275417"/>
            <a:ext cx="2952328" cy="1815882"/>
          </a:xfrm>
          <a:prstGeom prst="rect">
            <a:avLst/>
          </a:prstGeom>
          <a:noFill/>
        </p:spPr>
        <p:txBody>
          <a:bodyPr wrap="square" rtlCol="0">
            <a:spAutoFit/>
          </a:bodyPr>
          <a:lstStyle/>
          <a:p>
            <a:r>
              <a:rPr lang="en-US" b="1" dirty="0" smtClean="0">
                <a:latin typeface="Bahnschrift SemiBold SemiConden" panose="020B0502040204020203" pitchFamily="34" charset="0"/>
              </a:rPr>
              <a:t>Channel 1</a:t>
            </a:r>
          </a:p>
          <a:p>
            <a:endParaRPr lang="en-US" b="1" dirty="0">
              <a:latin typeface="Bahnschrift SemiBold SemiConden" panose="020B0502040204020203" pitchFamily="34" charset="0"/>
            </a:endParaRPr>
          </a:p>
          <a:p>
            <a:endParaRPr lang="en-US" sz="800" b="1" dirty="0" smtClean="0">
              <a:latin typeface="Bahnschrift SemiBold SemiConden" panose="020B0502040204020203" pitchFamily="34" charset="0"/>
            </a:endParaRPr>
          </a:p>
          <a:p>
            <a:r>
              <a:rPr lang="en-US" b="1" dirty="0" smtClean="0">
                <a:latin typeface="Bahnschrift SemiBold SemiConden" panose="020B0502040204020203" pitchFamily="34" charset="0"/>
              </a:rPr>
              <a:t>Channel 2</a:t>
            </a:r>
          </a:p>
          <a:p>
            <a:endParaRPr lang="en-US" sz="3200" b="1" dirty="0">
              <a:latin typeface="Bahnschrift SemiBold SemiConden" panose="020B0502040204020203" pitchFamily="34" charset="0"/>
            </a:endParaRPr>
          </a:p>
          <a:p>
            <a:r>
              <a:rPr lang="en-US" b="1" dirty="0" smtClean="0">
                <a:latin typeface="Bahnschrift SemiBold SemiConden" panose="020B0502040204020203" pitchFamily="34" charset="0"/>
              </a:rPr>
              <a:t>Channel 3</a:t>
            </a:r>
            <a:endParaRPr lang="en-IN" b="1" dirty="0">
              <a:latin typeface="Bahnschrift SemiBold SemiConden" panose="020B0502040204020203" pitchFamily="34" charset="0"/>
            </a:endParaRPr>
          </a:p>
        </p:txBody>
      </p:sp>
      <p:cxnSp>
        <p:nvCxnSpPr>
          <p:cNvPr id="25" name="Straight Arrow Connector 24"/>
          <p:cNvCxnSpPr/>
          <p:nvPr/>
        </p:nvCxnSpPr>
        <p:spPr>
          <a:xfrm>
            <a:off x="1774726" y="4491441"/>
            <a:ext cx="1152128"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748183" y="5275691"/>
            <a:ext cx="1152128"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748183" y="6075617"/>
            <a:ext cx="1152128"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8542" y="3466492"/>
            <a:ext cx="2952328" cy="369332"/>
          </a:xfrm>
          <a:prstGeom prst="rect">
            <a:avLst/>
          </a:prstGeom>
          <a:noFill/>
        </p:spPr>
        <p:txBody>
          <a:bodyPr wrap="square" rtlCol="0">
            <a:spAutoFit/>
          </a:bodyPr>
          <a:lstStyle/>
          <a:p>
            <a:r>
              <a:rPr lang="en-US" b="1" dirty="0" smtClean="0">
                <a:latin typeface="Bahnschrift SemiBold SemiConden" panose="020B0502040204020203" pitchFamily="34" charset="0"/>
              </a:rPr>
              <a:t>Experimental channel </a:t>
            </a:r>
            <a:endParaRPr lang="en-IN" b="1" dirty="0">
              <a:latin typeface="Bahnschrift SemiBold SemiConden" panose="020B0502040204020203" pitchFamily="34" charset="0"/>
            </a:endParaRPr>
          </a:p>
        </p:txBody>
      </p:sp>
      <p:pic>
        <p:nvPicPr>
          <p:cNvPr id="2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6892" y="2835257"/>
            <a:ext cx="4103521" cy="2601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8590480" y="5706285"/>
            <a:ext cx="3337374" cy="646331"/>
          </a:xfrm>
          <a:prstGeom prst="rect">
            <a:avLst/>
          </a:prstGeom>
          <a:ln w="38100"/>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smtClean="0">
                <a:latin typeface="Bahnschrift SemiBold SemiConden" panose="020B0502040204020203" pitchFamily="34" charset="0"/>
              </a:rPr>
              <a:t>Level Sensor data in One field in from of Graph</a:t>
            </a:r>
            <a:endParaRPr lang="en-IN" b="1" dirty="0">
              <a:latin typeface="Bahnschrift SemiBold SemiConden" panose="020B0502040204020203" pitchFamily="34" charset="0"/>
            </a:endParaRPr>
          </a:p>
        </p:txBody>
      </p:sp>
      <p:sp>
        <p:nvSpPr>
          <p:cNvPr id="31" name="Rectangle 30"/>
          <p:cNvSpPr/>
          <p:nvPr/>
        </p:nvSpPr>
        <p:spPr>
          <a:xfrm>
            <a:off x="8183438" y="1505721"/>
            <a:ext cx="3934967" cy="969496"/>
          </a:xfrm>
          <a:prstGeom prst="rect">
            <a:avLst/>
          </a:prstGeom>
        </p:spPr>
        <p:txBody>
          <a:bodyPr wrap="square">
            <a:spAutoFit/>
          </a:bodyPr>
          <a:lstStyle/>
          <a:p>
            <a:pPr marL="342900" indent="-342900">
              <a:buFont typeface="Arial" pitchFamily="34" charset="0"/>
              <a:buChar char="•"/>
            </a:pPr>
            <a:r>
              <a:rPr lang="en-US" sz="1900" dirty="0">
                <a:latin typeface="Bahnschrift SemiBold SemiConden" panose="020B0502040204020203" pitchFamily="34" charset="0"/>
              </a:rPr>
              <a:t>Each channel has max of 4 fields, each field can access data from only one Sensor</a:t>
            </a:r>
          </a:p>
        </p:txBody>
      </p:sp>
      <p:sp>
        <p:nvSpPr>
          <p:cNvPr id="2" name="Slide Number Placeholder 1"/>
          <p:cNvSpPr>
            <a:spLocks noGrp="1"/>
          </p:cNvSpPr>
          <p:nvPr>
            <p:ph type="sldNum" sz="quarter" idx="12"/>
          </p:nvPr>
        </p:nvSpPr>
        <p:spPr/>
        <p:txBody>
          <a:bodyPr/>
          <a:lstStyle/>
          <a:p>
            <a:fld id="{A705B0D5-481F-4354-BFA9-94780AF0A548}" type="slidenum">
              <a:rPr lang="en-IN" smtClean="0"/>
              <a:t>35</a:t>
            </a:fld>
            <a:endParaRPr lang="en-IN"/>
          </a:p>
        </p:txBody>
      </p:sp>
    </p:spTree>
    <p:extLst>
      <p:ext uri="{BB962C8B-B14F-4D97-AF65-F5344CB8AC3E}">
        <p14:creationId xmlns:p14="http://schemas.microsoft.com/office/powerpoint/2010/main" val="33388191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156" t="17839" r="9520" b="13703"/>
          <a:stretch/>
        </p:blipFill>
        <p:spPr>
          <a:xfrm>
            <a:off x="0" y="0"/>
            <a:ext cx="11878574" cy="6331789"/>
          </a:xfrm>
          <a:prstGeom prst="rect">
            <a:avLst/>
          </a:prstGeom>
        </p:spPr>
      </p:pic>
      <p:sp>
        <p:nvSpPr>
          <p:cNvPr id="3" name="Slide Number Placeholder 2"/>
          <p:cNvSpPr>
            <a:spLocks noGrp="1"/>
          </p:cNvSpPr>
          <p:nvPr>
            <p:ph type="sldNum" sz="quarter" idx="12"/>
          </p:nvPr>
        </p:nvSpPr>
        <p:spPr/>
        <p:txBody>
          <a:bodyPr/>
          <a:lstStyle/>
          <a:p>
            <a:fld id="{A705B0D5-481F-4354-BFA9-94780AF0A548}" type="slidenum">
              <a:rPr lang="en-IN" smtClean="0"/>
              <a:t>36</a:t>
            </a:fld>
            <a:endParaRPr lang="en-IN"/>
          </a:p>
        </p:txBody>
      </p:sp>
    </p:spTree>
    <p:extLst>
      <p:ext uri="{BB962C8B-B14F-4D97-AF65-F5344CB8AC3E}">
        <p14:creationId xmlns:p14="http://schemas.microsoft.com/office/powerpoint/2010/main" val="33955816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722934" y="232926"/>
            <a:ext cx="5256584" cy="707886"/>
          </a:xfrm>
          <a:prstGeom prst="rect">
            <a:avLst/>
          </a:prstGeom>
          <a:noFill/>
        </p:spPr>
        <p:txBody>
          <a:bodyPr wrap="square" rtlCol="0">
            <a:spAutoFit/>
          </a:bodyPr>
          <a:lstStyle/>
          <a:p>
            <a:r>
              <a:rPr lang="en-US" sz="4000" b="1" dirty="0" smtClean="0">
                <a:solidFill>
                  <a:srgbClr val="00B050"/>
                </a:solidFill>
                <a:latin typeface="Bahnschrift SemiBold SemiConden" panose="020B0502040204020203" pitchFamily="34" charset="0"/>
              </a:rPr>
              <a:t>Web Site </a:t>
            </a:r>
            <a:endParaRPr lang="en-IN" sz="4000" b="1" dirty="0">
              <a:solidFill>
                <a:srgbClr val="00B050"/>
              </a:solidFill>
              <a:latin typeface="Bahnschrift SemiBold SemiConden" panose="020B0502040204020203" pitchFamily="34" charset="0"/>
            </a:endParaRPr>
          </a:p>
        </p:txBody>
      </p:sp>
      <p:sp>
        <p:nvSpPr>
          <p:cNvPr id="4" name="TextBox 3"/>
          <p:cNvSpPr txBox="1"/>
          <p:nvPr/>
        </p:nvSpPr>
        <p:spPr>
          <a:xfrm>
            <a:off x="6847610" y="311644"/>
            <a:ext cx="5546016" cy="969496"/>
          </a:xfrm>
          <a:prstGeom prst="rect">
            <a:avLst/>
          </a:prstGeom>
          <a:noFill/>
        </p:spPr>
        <p:txBody>
          <a:bodyPr wrap="square" rtlCol="0">
            <a:spAutoFit/>
          </a:bodyPr>
          <a:lstStyle/>
          <a:p>
            <a:pPr marL="342900" indent="-342900">
              <a:buFont typeface="Arial" pitchFamily="34" charset="0"/>
              <a:buChar char="•"/>
            </a:pPr>
            <a:r>
              <a:rPr lang="en-US" sz="1900" dirty="0" smtClean="0">
                <a:latin typeface="Bahnschrift SemiBold SemiConden" panose="020B0502040204020203" pitchFamily="34" charset="0"/>
              </a:rPr>
              <a:t>Development of  an interactive Web Site using </a:t>
            </a:r>
            <a:r>
              <a:rPr lang="en-US" sz="1900" b="1" dirty="0" smtClean="0">
                <a:latin typeface="Bahnschrift SemiBold SemiConden" panose="020B0502040204020203" pitchFamily="34" charset="0"/>
              </a:rPr>
              <a:t>Angular JS.</a:t>
            </a:r>
          </a:p>
          <a:p>
            <a:pPr marL="342900" indent="-342900">
              <a:buFont typeface="Arial" pitchFamily="34" charset="0"/>
              <a:buChar char="•"/>
            </a:pPr>
            <a:r>
              <a:rPr lang="en-US" sz="1900" dirty="0" smtClean="0">
                <a:latin typeface="Bahnschrift SemiBold SemiConden" panose="020B0502040204020203" pitchFamily="34" charset="0"/>
              </a:rPr>
              <a:t>Open source front-end web framework.</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44773"/>
            <a:ext cx="12190413" cy="3082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847610" y="1273046"/>
            <a:ext cx="5712450" cy="2139047"/>
          </a:xfrm>
          <a:prstGeom prst="rect">
            <a:avLst/>
          </a:prstGeom>
          <a:effectLst>
            <a:glow rad="139700">
              <a:schemeClr val="accent2">
                <a:satMod val="175000"/>
                <a:alpha val="40000"/>
              </a:schemeClr>
            </a:glow>
          </a:effectLst>
        </p:spPr>
        <p:txBody>
          <a:bodyPr wrap="square">
            <a:spAutoFit/>
          </a:bodyPr>
          <a:lstStyle/>
          <a:p>
            <a:pPr marL="342900" indent="-342900">
              <a:buFont typeface="Arial" pitchFamily="34" charset="0"/>
              <a:buChar char="•"/>
            </a:pPr>
            <a:r>
              <a:rPr lang="en-US" sz="1900" dirty="0" smtClean="0">
                <a:latin typeface="Bahnschrift SemiBold SemiConden" panose="020B0502040204020203" pitchFamily="34" charset="0"/>
              </a:rPr>
              <a:t>Home page provides general info. On each system </a:t>
            </a:r>
          </a:p>
          <a:p>
            <a:pPr marL="342900" indent="-342900">
              <a:buFont typeface="Arial" pitchFamily="34" charset="0"/>
              <a:buChar char="•"/>
            </a:pPr>
            <a:r>
              <a:rPr lang="en-US" sz="1900" dirty="0" smtClean="0">
                <a:latin typeface="Bahnschrift SemiBold SemiConden" panose="020B0502040204020203" pitchFamily="34" charset="0"/>
              </a:rPr>
              <a:t>Give </a:t>
            </a:r>
            <a:r>
              <a:rPr lang="en-US" sz="1900" dirty="0">
                <a:latin typeface="Bahnschrift SemiBold SemiConden" panose="020B0502040204020203" pitchFamily="34" charset="0"/>
              </a:rPr>
              <a:t>real time and live data to </a:t>
            </a:r>
          </a:p>
          <a:p>
            <a:pPr marL="887151" lvl="1" indent="-342900">
              <a:buFont typeface="Calibri" pitchFamily="34" charset="0"/>
              <a:buChar char="―"/>
            </a:pPr>
            <a:r>
              <a:rPr lang="en-US" sz="1900" dirty="0">
                <a:solidFill>
                  <a:srgbClr val="FF0000"/>
                </a:solidFill>
                <a:latin typeface="Bahnschrift SemiBold SemiConden" panose="020B0502040204020203" pitchFamily="34" charset="0"/>
              </a:rPr>
              <a:t>User ( vehicle owner)</a:t>
            </a:r>
          </a:p>
          <a:p>
            <a:pPr marL="887151" lvl="1" indent="-342900">
              <a:buFont typeface="Calibri" pitchFamily="34" charset="0"/>
              <a:buChar char="―"/>
            </a:pPr>
            <a:r>
              <a:rPr lang="en-US" sz="1900" dirty="0" smtClean="0">
                <a:solidFill>
                  <a:srgbClr val="FF0000"/>
                </a:solidFill>
                <a:latin typeface="Bahnschrift SemiBold SemiConden" panose="020B0502040204020203" pitchFamily="34" charset="0"/>
              </a:rPr>
              <a:t>Service </a:t>
            </a:r>
            <a:r>
              <a:rPr lang="en-US" sz="1900" dirty="0">
                <a:solidFill>
                  <a:srgbClr val="FF0000"/>
                </a:solidFill>
                <a:latin typeface="Bahnschrift SemiBold SemiConden" panose="020B0502040204020203" pitchFamily="34" charset="0"/>
              </a:rPr>
              <a:t>station </a:t>
            </a:r>
          </a:p>
          <a:p>
            <a:r>
              <a:rPr lang="en-US" sz="1900" dirty="0" smtClean="0">
                <a:solidFill>
                  <a:srgbClr val="FF0000"/>
                </a:solidFill>
                <a:effectLst>
                  <a:outerShdw blurRad="38100" dist="38100" dir="2700000" algn="tl">
                    <a:srgbClr val="000000">
                      <a:alpha val="43137"/>
                    </a:srgbClr>
                  </a:outerShdw>
                </a:effectLst>
                <a:latin typeface="Algerian" panose="04020705040A02060702" pitchFamily="82" charset="0"/>
              </a:rPr>
              <a:t>Important </a:t>
            </a:r>
            <a:r>
              <a:rPr lang="en-US" sz="1900" dirty="0">
                <a:solidFill>
                  <a:srgbClr val="FF0000"/>
                </a:solidFill>
                <a:effectLst>
                  <a:outerShdw blurRad="38100" dist="38100" dir="2700000" algn="tl">
                    <a:srgbClr val="000000">
                      <a:alpha val="43137"/>
                    </a:srgbClr>
                  </a:outerShdw>
                </a:effectLst>
                <a:latin typeface="Algerian" panose="04020705040A02060702" pitchFamily="82" charset="0"/>
              </a:rPr>
              <a:t>feature </a:t>
            </a:r>
            <a:r>
              <a:rPr lang="en-US" sz="1900" dirty="0">
                <a:latin typeface="Bahnschrift SemiBold SemiConden" panose="020B0502040204020203" pitchFamily="34" charset="0"/>
              </a:rPr>
              <a:t>– </a:t>
            </a:r>
            <a:r>
              <a:rPr lang="en-US" sz="1900" dirty="0" smtClean="0">
                <a:latin typeface="Bahnschrift SemiBold SemiConden" panose="020B0502040204020203" pitchFamily="34" charset="0"/>
              </a:rPr>
              <a:t>Provide </a:t>
            </a:r>
            <a:r>
              <a:rPr lang="en-US" sz="1900" dirty="0">
                <a:latin typeface="Bahnschrift SemiBold SemiConden" panose="020B0502040204020203" pitchFamily="34" charset="0"/>
              </a:rPr>
              <a:t>the </a:t>
            </a:r>
            <a:r>
              <a:rPr lang="en-US" sz="1900" dirty="0" smtClean="0">
                <a:solidFill>
                  <a:srgbClr val="7030A0"/>
                </a:solidFill>
                <a:latin typeface="Bahnschrift SemiBold SemiConden" panose="020B0502040204020203" pitchFamily="34" charset="0"/>
              </a:rPr>
              <a:t>LOCATION</a:t>
            </a:r>
            <a:r>
              <a:rPr lang="en-US" sz="1900" dirty="0" smtClean="0">
                <a:latin typeface="Bahnschrift SemiBold SemiConden" panose="020B0502040204020203" pitchFamily="34" charset="0"/>
              </a:rPr>
              <a:t> </a:t>
            </a:r>
            <a:r>
              <a:rPr lang="en-US" sz="1900" dirty="0">
                <a:latin typeface="Bahnschrift SemiBold SemiConden" panose="020B0502040204020203" pitchFamily="34" charset="0"/>
              </a:rPr>
              <a:t>of nearest service station based on vehicle’s current location.</a:t>
            </a:r>
            <a:endParaRPr lang="en-IN" sz="1900" dirty="0">
              <a:latin typeface="Bahnschrift SemiBold SemiConden" panose="020B0502040204020203" pitchFamily="34" charset="0"/>
            </a:endParaRPr>
          </a:p>
        </p:txBody>
      </p:sp>
      <p:sp>
        <p:nvSpPr>
          <p:cNvPr id="7" name="TextBox 6"/>
          <p:cNvSpPr txBox="1"/>
          <p:nvPr/>
        </p:nvSpPr>
        <p:spPr>
          <a:xfrm>
            <a:off x="1234347" y="1832255"/>
            <a:ext cx="5472608" cy="1400383"/>
          </a:xfrm>
          <a:prstGeom prst="rect">
            <a:avLst/>
          </a:prstGeom>
          <a:noFill/>
        </p:spPr>
        <p:txBody>
          <a:bodyPr wrap="square" rtlCol="0">
            <a:spAutoFit/>
          </a:bodyPr>
          <a:lstStyle/>
          <a:p>
            <a:r>
              <a:rPr lang="en-US" sz="1900" b="1" dirty="0" smtClean="0">
                <a:solidFill>
                  <a:srgbClr val="00B050"/>
                </a:solidFill>
                <a:latin typeface="Bahnschrift SemiBold SemiConden" panose="020B0502040204020203" pitchFamily="34" charset="0"/>
              </a:rPr>
              <a:t>Why Angular JS?</a:t>
            </a:r>
          </a:p>
          <a:p>
            <a:endParaRPr lang="en-US" sz="900" dirty="0">
              <a:latin typeface="Bahnschrift SemiBold SemiConden" panose="020B0502040204020203" pitchFamily="34" charset="0"/>
            </a:endParaRPr>
          </a:p>
          <a:p>
            <a:pPr marL="342900" indent="-342900">
              <a:buFont typeface="Arial" pitchFamily="34" charset="0"/>
              <a:buChar char="•"/>
            </a:pPr>
            <a:r>
              <a:rPr lang="en-US" sz="1900" dirty="0" smtClean="0">
                <a:latin typeface="Bahnschrift SemiBold SemiConden" panose="020B0502040204020203" pitchFamily="34" charset="0"/>
              </a:rPr>
              <a:t>Helps </a:t>
            </a:r>
            <a:r>
              <a:rPr lang="en-US" sz="1900" b="1" dirty="0" smtClean="0">
                <a:latin typeface="Bahnschrift SemiBold SemiConden" panose="020B0502040204020203" pitchFamily="34" charset="0"/>
              </a:rPr>
              <a:t>create</a:t>
            </a:r>
            <a:r>
              <a:rPr lang="en-US" sz="1900" dirty="0" smtClean="0">
                <a:latin typeface="Bahnschrift SemiBold SemiConden" panose="020B0502040204020203" pitchFamily="34" charset="0"/>
              </a:rPr>
              <a:t> web page AND </a:t>
            </a:r>
            <a:r>
              <a:rPr lang="en-US" sz="1900" b="1" dirty="0" smtClean="0">
                <a:latin typeface="Bahnschrift SemiBold SemiConden" panose="020B0502040204020203" pitchFamily="34" charset="0"/>
              </a:rPr>
              <a:t>design</a:t>
            </a:r>
            <a:r>
              <a:rPr lang="en-US" sz="1900" dirty="0" smtClean="0">
                <a:latin typeface="Bahnschrift SemiBold SemiConden" panose="020B0502040204020203" pitchFamily="34" charset="0"/>
              </a:rPr>
              <a:t> the page </a:t>
            </a:r>
          </a:p>
          <a:p>
            <a:pPr marL="342900" indent="-342900">
              <a:buFont typeface="Arial" pitchFamily="34" charset="0"/>
              <a:buChar char="•"/>
            </a:pPr>
            <a:r>
              <a:rPr lang="en-US" sz="1900" dirty="0" smtClean="0">
                <a:latin typeface="Bahnschrift SemiBold SemiConden" panose="020B0502040204020203" pitchFamily="34" charset="0"/>
              </a:rPr>
              <a:t>Compile everything </a:t>
            </a:r>
            <a:r>
              <a:rPr lang="en-US" sz="1900" dirty="0">
                <a:latin typeface="Bahnschrift SemiBold SemiConden" panose="020B0502040204020203" pitchFamily="34" charset="0"/>
              </a:rPr>
              <a:t>( </a:t>
            </a:r>
            <a:r>
              <a:rPr lang="en-US" sz="1900" dirty="0" smtClean="0">
                <a:latin typeface="Bahnschrift SemiBold SemiConden" panose="020B0502040204020203" pitchFamily="34" charset="0"/>
              </a:rPr>
              <a:t>No HTML </a:t>
            </a:r>
            <a:r>
              <a:rPr lang="en-US" sz="1900" dirty="0">
                <a:latin typeface="Bahnschrift SemiBold SemiConden" panose="020B0502040204020203" pitchFamily="34" charset="0"/>
              </a:rPr>
              <a:t>&amp; </a:t>
            </a:r>
            <a:r>
              <a:rPr lang="en-US" sz="1900" dirty="0" smtClean="0">
                <a:latin typeface="Bahnschrift SemiBold SemiConden" panose="020B0502040204020203" pitchFamily="34" charset="0"/>
              </a:rPr>
              <a:t>CSS)</a:t>
            </a:r>
            <a:endParaRPr lang="en-US" sz="1900" dirty="0">
              <a:latin typeface="Bahnschrift SemiBold SemiConden" panose="020B0502040204020203" pitchFamily="34" charset="0"/>
            </a:endParaRPr>
          </a:p>
          <a:p>
            <a:pPr marL="342900" indent="-342900">
              <a:buFont typeface="Arial" pitchFamily="34" charset="0"/>
              <a:buChar char="•"/>
            </a:pPr>
            <a:r>
              <a:rPr lang="en-US" sz="1900" dirty="0">
                <a:latin typeface="Bahnschrift SemiBold SemiConden" panose="020B0502040204020203" pitchFamily="34" charset="0"/>
              </a:rPr>
              <a:t>E</a:t>
            </a:r>
            <a:r>
              <a:rPr lang="en-US" sz="1900" dirty="0" smtClean="0">
                <a:latin typeface="Bahnschrift SemiBold SemiConden" panose="020B0502040204020203" pitchFamily="34" charset="0"/>
              </a:rPr>
              <a:t>asy </a:t>
            </a:r>
            <a:r>
              <a:rPr lang="en-US" sz="1900" dirty="0" smtClean="0">
                <a:latin typeface="Bahnschrift SemiBold SemiConden" panose="020B0502040204020203" pitchFamily="34" charset="0"/>
              </a:rPr>
              <a:t>to test and debug.</a:t>
            </a:r>
            <a:endParaRPr lang="en-IN" sz="1900" dirty="0">
              <a:latin typeface="Bahnschrift SemiBold SemiConden" panose="020B0502040204020203" pitchFamily="34" charset="0"/>
            </a:endParaRPr>
          </a:p>
        </p:txBody>
      </p:sp>
      <p:sp>
        <p:nvSpPr>
          <p:cNvPr id="8" name="Rectangle 7"/>
          <p:cNvSpPr/>
          <p:nvPr/>
        </p:nvSpPr>
        <p:spPr>
          <a:xfrm>
            <a:off x="3020211" y="3885101"/>
            <a:ext cx="4947188" cy="369332"/>
          </a:xfrm>
          <a:prstGeom prst="rect">
            <a:avLst/>
          </a:prstGeom>
        </p:spPr>
        <p:txBody>
          <a:bodyPr wrap="none">
            <a:spAutoFit/>
          </a:bodyPr>
          <a:lstStyle/>
          <a:p>
            <a:r>
              <a:rPr lang="en-IN" dirty="0">
                <a:latin typeface="Bahnschrift SemiBold SemiConden" panose="020B0502040204020203" pitchFamily="34" charset="0"/>
                <a:hlinkClick r:id="rId4"/>
              </a:rPr>
              <a:t>http://vehicle-monitor.surge.sh</a:t>
            </a:r>
            <a:r>
              <a:rPr lang="en-IN" dirty="0" smtClean="0">
                <a:latin typeface="Bahnschrift SemiBold SemiConden" panose="020B0502040204020203" pitchFamily="34" charset="0"/>
                <a:hlinkClick r:id="rId4"/>
              </a:rPr>
              <a:t>/</a:t>
            </a:r>
            <a:r>
              <a:rPr lang="en-IN" dirty="0" smtClean="0">
                <a:latin typeface="Bahnschrift SemiBold SemiConden" panose="020B0502040204020203" pitchFamily="34" charset="0"/>
              </a:rPr>
              <a:t>       </a:t>
            </a:r>
            <a:r>
              <a:rPr lang="en-IN" b="1" dirty="0" smtClean="0">
                <a:latin typeface="Bahnschrift SemiBold SemiConden" panose="020B0502040204020203" pitchFamily="34" charset="0"/>
              </a:rPr>
              <a:t> Link to Web Site</a:t>
            </a:r>
            <a:endParaRPr lang="en-IN" dirty="0">
              <a:latin typeface="Bahnschrift SemiBold SemiConden" panose="020B0502040204020203" pitchFamily="34" charset="0"/>
            </a:endParaRPr>
          </a:p>
        </p:txBody>
      </p:sp>
      <p:pic>
        <p:nvPicPr>
          <p:cNvPr id="9" name="Picture 4" descr="12 Reasons to choose AngularJS for your next web development project |"/>
          <p:cNvPicPr>
            <a:picLocks noChangeAspect="1" noChangeArrowheads="1"/>
          </p:cNvPicPr>
          <p:nvPr/>
        </p:nvPicPr>
        <p:blipFill rotWithShape="1">
          <a:blip r:embed="rId5">
            <a:extLst>
              <a:ext uri="{28A0092B-C50C-407E-A947-70E740481C1C}">
                <a14:useLocalDpi xmlns:a14="http://schemas.microsoft.com/office/drawing/2010/main" val="0"/>
              </a:ext>
            </a:extLst>
          </a:blip>
          <a:srcRect l="19753" r="18730" b="21547"/>
          <a:stretch/>
        </p:blipFill>
        <p:spPr bwMode="auto">
          <a:xfrm>
            <a:off x="46534" y="27503"/>
            <a:ext cx="1676400" cy="12029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 Swimming Feature Svg Png Icon Free Download (#346035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10376" y="2423943"/>
            <a:ext cx="463826" cy="4638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Thinking Cartoon Clipar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299" y="1344178"/>
            <a:ext cx="1259456" cy="125945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A705B0D5-481F-4354-BFA9-94780AF0A548}" type="slidenum">
              <a:rPr lang="en-IN" smtClean="0"/>
              <a:t>37</a:t>
            </a:fld>
            <a:endParaRPr lang="en-IN"/>
          </a:p>
        </p:txBody>
      </p:sp>
    </p:spTree>
    <p:extLst>
      <p:ext uri="{BB962C8B-B14F-4D97-AF65-F5344CB8AC3E}">
        <p14:creationId xmlns:p14="http://schemas.microsoft.com/office/powerpoint/2010/main" val="38522296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3585" t="17381" r="8405" b="14008"/>
          <a:stretch/>
        </p:blipFill>
        <p:spPr>
          <a:xfrm>
            <a:off x="0" y="0"/>
            <a:ext cx="11826815" cy="6652583"/>
          </a:xfrm>
          <a:prstGeom prst="rect">
            <a:avLst/>
          </a:prstGeom>
        </p:spPr>
      </p:pic>
      <p:sp>
        <p:nvSpPr>
          <p:cNvPr id="2" name="Slide Number Placeholder 1"/>
          <p:cNvSpPr>
            <a:spLocks noGrp="1"/>
          </p:cNvSpPr>
          <p:nvPr>
            <p:ph type="sldNum" sz="quarter" idx="12"/>
          </p:nvPr>
        </p:nvSpPr>
        <p:spPr/>
        <p:txBody>
          <a:bodyPr/>
          <a:lstStyle/>
          <a:p>
            <a:fld id="{A705B0D5-481F-4354-BFA9-94780AF0A548}" type="slidenum">
              <a:rPr lang="en-IN" smtClean="0"/>
              <a:t>38</a:t>
            </a:fld>
            <a:endParaRPr lang="en-IN"/>
          </a:p>
        </p:txBody>
      </p:sp>
    </p:spTree>
    <p:extLst>
      <p:ext uri="{BB962C8B-B14F-4D97-AF65-F5344CB8AC3E}">
        <p14:creationId xmlns:p14="http://schemas.microsoft.com/office/powerpoint/2010/main" val="10770319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334746" y="292452"/>
            <a:ext cx="6023586" cy="769441"/>
          </a:xfrm>
          <a:prstGeom prst="rect">
            <a:avLst/>
          </a:prstGeom>
          <a:noFill/>
        </p:spPr>
        <p:txBody>
          <a:bodyPr wrap="square" rtlCol="0">
            <a:spAutoFit/>
          </a:bodyPr>
          <a:lstStyle/>
          <a:p>
            <a:r>
              <a:rPr lang="en-US" sz="4400" b="1" dirty="0" smtClean="0">
                <a:solidFill>
                  <a:srgbClr val="00B050"/>
                </a:solidFill>
                <a:latin typeface="Bahnschrift SemiBold SemiConden" panose="020B0502040204020203" pitchFamily="34" charset="0"/>
              </a:rPr>
              <a:t>RESULTS</a:t>
            </a:r>
            <a:endParaRPr lang="en-IN" sz="4400" b="1" dirty="0">
              <a:solidFill>
                <a:srgbClr val="00B050"/>
              </a:solidFill>
              <a:latin typeface="Bahnschrift SemiBold SemiConden" panose="020B0502040204020203" pitchFamily="34" charset="0"/>
            </a:endParaRPr>
          </a:p>
        </p:txBody>
      </p:sp>
      <p:sp>
        <p:nvSpPr>
          <p:cNvPr id="3" name="TextBox 2"/>
          <p:cNvSpPr txBox="1"/>
          <p:nvPr/>
        </p:nvSpPr>
        <p:spPr>
          <a:xfrm>
            <a:off x="661886" y="1165659"/>
            <a:ext cx="7610846" cy="677108"/>
          </a:xfrm>
          <a:prstGeom prst="rect">
            <a:avLst/>
          </a:prstGeom>
          <a:noFill/>
        </p:spPr>
        <p:txBody>
          <a:bodyPr wrap="square" rtlCol="0">
            <a:spAutoFit/>
          </a:bodyPr>
          <a:lstStyle/>
          <a:p>
            <a:r>
              <a:rPr lang="en-US" sz="1900" dirty="0" smtClean="0">
                <a:latin typeface="Bahnschrift SemiBold SemiConden" panose="020B0502040204020203" pitchFamily="34" charset="0"/>
              </a:rPr>
              <a:t>The desired output is displayed on the webpage that is deployed and an SMS is sent to the customer at critical conditions</a:t>
            </a:r>
          </a:p>
        </p:txBody>
      </p:sp>
      <p:pic>
        <p:nvPicPr>
          <p:cNvPr id="2050" name="Picture 2" descr="Mission Driven Results - Warranty Icon Vector Free, HD P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726" y="154269"/>
            <a:ext cx="724319" cy="10458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4631" t="21803" r="6947" b="11721"/>
          <a:stretch/>
        </p:blipFill>
        <p:spPr>
          <a:xfrm>
            <a:off x="299726" y="1842767"/>
            <a:ext cx="8108830" cy="4773693"/>
          </a:xfrm>
          <a:prstGeom prst="rect">
            <a:avLst/>
          </a:prstGeom>
        </p:spPr>
      </p:pic>
      <p:sp>
        <p:nvSpPr>
          <p:cNvPr id="6" name="TextBox 5"/>
          <p:cNvSpPr txBox="1"/>
          <p:nvPr/>
        </p:nvSpPr>
        <p:spPr>
          <a:xfrm>
            <a:off x="8540152" y="3846471"/>
            <a:ext cx="3657600" cy="1846659"/>
          </a:xfrm>
          <a:prstGeom prst="rect">
            <a:avLst/>
          </a:prstGeom>
          <a:noFill/>
        </p:spPr>
        <p:txBody>
          <a:bodyPr wrap="square" rtlCol="0">
            <a:spAutoFit/>
          </a:bodyPr>
          <a:lstStyle/>
          <a:p>
            <a:r>
              <a:rPr lang="en-US" sz="1900" dirty="0" smtClean="0">
                <a:latin typeface="Bahnschrift SemiBold SemiConden" panose="020B0502040204020203" pitchFamily="34" charset="0"/>
              </a:rPr>
              <a:t>This page is accessed by both customer and the service center for monitoring the health. The sensors are successfully sending data to the website.</a:t>
            </a:r>
          </a:p>
          <a:p>
            <a:endParaRPr lang="en-US" sz="1900" dirty="0" smtClean="0">
              <a:latin typeface="Bahnschrift SemiBold SemiConden" panose="020B0502040204020203" pitchFamily="34" charset="0"/>
            </a:endParaRPr>
          </a:p>
        </p:txBody>
      </p:sp>
      <p:pic>
        <p:nvPicPr>
          <p:cNvPr id="2052" name="Picture 4" descr="Car Service Center Icon , Free Transparent Clipart - ClipartKe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50593" y="1365813"/>
            <a:ext cx="2134909" cy="222979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A705B0D5-481F-4354-BFA9-94780AF0A548}" type="slidenum">
              <a:rPr lang="en-IN" smtClean="0"/>
              <a:t>39</a:t>
            </a:fld>
            <a:endParaRPr lang="en-IN"/>
          </a:p>
        </p:txBody>
      </p:sp>
    </p:spTree>
    <p:extLst>
      <p:ext uri="{BB962C8B-B14F-4D97-AF65-F5344CB8AC3E}">
        <p14:creationId xmlns:p14="http://schemas.microsoft.com/office/powerpoint/2010/main" val="37356125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451581C-3DFA-497B-AE4C-705F67C3974D}"/>
              </a:ext>
            </a:extLst>
          </p:cNvPr>
          <p:cNvSpPr txBox="1"/>
          <p:nvPr/>
        </p:nvSpPr>
        <p:spPr>
          <a:xfrm>
            <a:off x="1516762" y="0"/>
            <a:ext cx="4961673" cy="584775"/>
          </a:xfrm>
          <a:prstGeom prst="rect">
            <a:avLst/>
          </a:prstGeom>
          <a:noFill/>
        </p:spPr>
        <p:txBody>
          <a:bodyPr wrap="square" rtlCol="0">
            <a:spAutoFit/>
          </a:bodyPr>
          <a:lstStyle/>
          <a:p>
            <a:pPr algn="ctr"/>
            <a:r>
              <a:rPr lang="en-IN" sz="3200" b="1" dirty="0" smtClean="0">
                <a:solidFill>
                  <a:srgbClr val="FF0000"/>
                </a:solidFill>
                <a:latin typeface="Bahnschrift SemiBold" panose="020B0502040204020203" pitchFamily="34" charset="0"/>
              </a:rPr>
              <a:t>Budget Planning  </a:t>
            </a:r>
            <a:endParaRPr lang="en-IN" sz="3200" b="1" dirty="0">
              <a:solidFill>
                <a:srgbClr val="FF0000"/>
              </a:solidFill>
              <a:latin typeface="Bahnschrift SemiBold"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72451134"/>
              </p:ext>
            </p:extLst>
          </p:nvPr>
        </p:nvGraphicFramePr>
        <p:xfrm>
          <a:off x="3397847" y="584775"/>
          <a:ext cx="8128000" cy="4820920"/>
        </p:xfrm>
        <a:graphic>
          <a:graphicData uri="http://schemas.openxmlformats.org/drawingml/2006/table">
            <a:tbl>
              <a:tblPr firstRow="1" bandRow="1">
                <a:tableStyleId>{912C8C85-51F0-491E-9774-3900AFEF0FD7}</a:tableStyleId>
              </a:tblPr>
              <a:tblGrid>
                <a:gridCol w="4064000"/>
                <a:gridCol w="4064000"/>
              </a:tblGrid>
              <a:tr h="370840">
                <a:tc>
                  <a:txBody>
                    <a:bodyPr/>
                    <a:lstStyle/>
                    <a:p>
                      <a:pPr algn="ctr"/>
                      <a:r>
                        <a:rPr lang="en-IN" sz="1400" dirty="0" smtClean="0">
                          <a:latin typeface="Courier New" panose="02070309020205020404" pitchFamily="49" charset="0"/>
                          <a:cs typeface="Courier New" panose="02070309020205020404" pitchFamily="49" charset="0"/>
                        </a:rPr>
                        <a:t>HARDWARE</a:t>
                      </a:r>
                      <a:endParaRPr lang="en-IN" sz="1400" dirty="0">
                        <a:latin typeface="Courier New" panose="02070309020205020404" pitchFamily="49" charset="0"/>
                        <a:cs typeface="Courier New" panose="02070309020205020404" pitchFamily="49" charset="0"/>
                      </a:endParaRPr>
                    </a:p>
                  </a:txBody>
                  <a:tcPr/>
                </a:tc>
                <a:tc>
                  <a:txBody>
                    <a:bodyPr/>
                    <a:lstStyle/>
                    <a:p>
                      <a:pPr algn="ctr"/>
                      <a:r>
                        <a:rPr lang="en-IN" sz="1400" dirty="0" smtClean="0">
                          <a:latin typeface="Courier New" panose="02070309020205020404" pitchFamily="49" charset="0"/>
                          <a:cs typeface="Courier New" panose="02070309020205020404" pitchFamily="49" charset="0"/>
                        </a:rPr>
                        <a:t>COST in INR</a:t>
                      </a:r>
                      <a:endParaRPr lang="en-IN" sz="1400" dirty="0">
                        <a:latin typeface="Courier New" panose="02070309020205020404" pitchFamily="49" charset="0"/>
                        <a:cs typeface="Courier New" panose="02070309020205020404" pitchFamily="49" charset="0"/>
                      </a:endParaRP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Raspberry</a:t>
                      </a:r>
                      <a:r>
                        <a:rPr lang="en-IN" sz="1400" baseline="0" dirty="0" smtClean="0">
                          <a:solidFill>
                            <a:schemeClr val="bg1"/>
                          </a:solidFill>
                          <a:latin typeface="Courier New" panose="02070309020205020404" pitchFamily="49" charset="0"/>
                          <a:cs typeface="Courier New" panose="02070309020205020404" pitchFamily="49" charset="0"/>
                        </a:rPr>
                        <a:t> Pi 3B+</a:t>
                      </a:r>
                      <a:endParaRPr lang="en-IN" sz="1400" dirty="0">
                        <a:solidFill>
                          <a:schemeClr val="bg1"/>
                        </a:solidFill>
                        <a:latin typeface="Courier New" panose="02070309020205020404" pitchFamily="49" charset="0"/>
                        <a:cs typeface="Courier New" panose="02070309020205020404" pitchFamily="49" charset="0"/>
                      </a:endParaRP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3080</a:t>
                      </a: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Node</a:t>
                      </a:r>
                      <a:r>
                        <a:rPr lang="en-IN" sz="1400" baseline="0" dirty="0" smtClean="0">
                          <a:solidFill>
                            <a:schemeClr val="bg1"/>
                          </a:solidFill>
                          <a:latin typeface="Courier New" panose="02070309020205020404" pitchFamily="49" charset="0"/>
                          <a:cs typeface="Courier New" panose="02070309020205020404" pitchFamily="49" charset="0"/>
                        </a:rPr>
                        <a:t> MCU</a:t>
                      </a: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304</a:t>
                      </a:r>
                      <a:endParaRPr lang="en-IN" sz="1400" dirty="0">
                        <a:solidFill>
                          <a:schemeClr val="bg1"/>
                        </a:solidFill>
                        <a:latin typeface="Courier New" panose="02070309020205020404" pitchFamily="49" charset="0"/>
                        <a:cs typeface="Courier New" panose="02070309020205020404" pitchFamily="49" charset="0"/>
                      </a:endParaRP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MCP2515</a:t>
                      </a:r>
                      <a:endParaRPr lang="en-IN" sz="1400" dirty="0">
                        <a:solidFill>
                          <a:schemeClr val="bg1"/>
                        </a:solidFill>
                        <a:latin typeface="Courier New" panose="02070309020205020404" pitchFamily="49" charset="0"/>
                        <a:cs typeface="Courier New" panose="02070309020205020404" pitchFamily="49" charset="0"/>
                      </a:endParaRP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230</a:t>
                      </a:r>
                      <a:endParaRPr lang="en-IN" sz="1400" dirty="0">
                        <a:solidFill>
                          <a:schemeClr val="bg1"/>
                        </a:solidFill>
                        <a:latin typeface="Courier New" panose="02070309020205020404" pitchFamily="49" charset="0"/>
                        <a:cs typeface="Courier New" panose="02070309020205020404" pitchFamily="49" charset="0"/>
                      </a:endParaRP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ADS1115</a:t>
                      </a: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250</a:t>
                      </a:r>
                      <a:endParaRPr lang="en-IN" sz="1400" dirty="0">
                        <a:solidFill>
                          <a:schemeClr val="bg1"/>
                        </a:solidFill>
                        <a:latin typeface="Courier New" panose="02070309020205020404" pitchFamily="49" charset="0"/>
                        <a:cs typeface="Courier New" panose="02070309020205020404" pitchFamily="49" charset="0"/>
                      </a:endParaRP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Level Sensor</a:t>
                      </a:r>
                      <a:endParaRPr lang="en-IN" sz="1400" dirty="0">
                        <a:solidFill>
                          <a:schemeClr val="bg1"/>
                        </a:solidFill>
                        <a:latin typeface="Courier New" panose="02070309020205020404" pitchFamily="49" charset="0"/>
                        <a:cs typeface="Courier New" panose="02070309020205020404" pitchFamily="49" charset="0"/>
                      </a:endParaRP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188</a:t>
                      </a:r>
                      <a:endParaRPr lang="en-IN" sz="1400" dirty="0">
                        <a:solidFill>
                          <a:schemeClr val="bg1"/>
                        </a:solidFill>
                        <a:latin typeface="Courier New" panose="02070309020205020404" pitchFamily="49" charset="0"/>
                        <a:cs typeface="Courier New" panose="02070309020205020404" pitchFamily="49" charset="0"/>
                      </a:endParaRP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Optical Level Sensor</a:t>
                      </a:r>
                      <a:endParaRPr lang="en-IN" sz="1400" dirty="0">
                        <a:solidFill>
                          <a:schemeClr val="bg1"/>
                        </a:solidFill>
                        <a:latin typeface="Courier New" panose="02070309020205020404" pitchFamily="49" charset="0"/>
                        <a:cs typeface="Courier New" panose="02070309020205020404" pitchFamily="49" charset="0"/>
                      </a:endParaRP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2000</a:t>
                      </a:r>
                      <a:endParaRPr lang="en-IN" sz="1400" dirty="0">
                        <a:solidFill>
                          <a:schemeClr val="bg1"/>
                        </a:solidFill>
                        <a:latin typeface="Courier New" panose="02070309020205020404" pitchFamily="49" charset="0"/>
                        <a:cs typeface="Courier New" panose="02070309020205020404" pitchFamily="49" charset="0"/>
                      </a:endParaRP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Flow Sensor</a:t>
                      </a:r>
                      <a:r>
                        <a:rPr lang="en-IN" sz="1400" baseline="0" dirty="0" smtClean="0">
                          <a:solidFill>
                            <a:schemeClr val="bg1"/>
                          </a:solidFill>
                          <a:latin typeface="Courier New" panose="02070309020205020404" pitchFamily="49" charset="0"/>
                          <a:cs typeface="Courier New" panose="02070309020205020404" pitchFamily="49" charset="0"/>
                        </a:rPr>
                        <a:t> (YF-S201)</a:t>
                      </a:r>
                      <a:endParaRPr lang="en-IN" sz="1400" dirty="0">
                        <a:solidFill>
                          <a:schemeClr val="bg1"/>
                        </a:solidFill>
                        <a:latin typeface="Courier New" panose="02070309020205020404" pitchFamily="49" charset="0"/>
                        <a:cs typeface="Courier New" panose="02070309020205020404" pitchFamily="49" charset="0"/>
                      </a:endParaRP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450</a:t>
                      </a:r>
                      <a:endParaRPr lang="en-IN" sz="1400" dirty="0">
                        <a:solidFill>
                          <a:schemeClr val="bg1"/>
                        </a:solidFill>
                        <a:latin typeface="Courier New" panose="02070309020205020404" pitchFamily="49" charset="0"/>
                        <a:cs typeface="Courier New" panose="02070309020205020404" pitchFamily="49" charset="0"/>
                      </a:endParaRP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Distance</a:t>
                      </a:r>
                      <a:r>
                        <a:rPr lang="en-IN" sz="1400" baseline="0" dirty="0" smtClean="0">
                          <a:solidFill>
                            <a:schemeClr val="bg1"/>
                          </a:solidFill>
                          <a:latin typeface="Courier New" panose="02070309020205020404" pitchFamily="49" charset="0"/>
                          <a:cs typeface="Courier New" panose="02070309020205020404" pitchFamily="49" charset="0"/>
                        </a:rPr>
                        <a:t> Sensor (GP2Y0A21YKOF)</a:t>
                      </a:r>
                      <a:endParaRPr lang="en-IN" sz="1400" dirty="0">
                        <a:solidFill>
                          <a:schemeClr val="bg1"/>
                        </a:solidFill>
                        <a:latin typeface="Courier New" panose="02070309020205020404" pitchFamily="49" charset="0"/>
                        <a:cs typeface="Courier New" panose="02070309020205020404" pitchFamily="49" charset="0"/>
                      </a:endParaRP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1145</a:t>
                      </a:r>
                      <a:endParaRPr lang="en-IN" sz="1400" dirty="0">
                        <a:solidFill>
                          <a:schemeClr val="bg1"/>
                        </a:solidFill>
                        <a:latin typeface="Courier New" panose="02070309020205020404" pitchFamily="49" charset="0"/>
                        <a:cs typeface="Courier New" panose="02070309020205020404" pitchFamily="49" charset="0"/>
                      </a:endParaRP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Electronic</a:t>
                      </a:r>
                      <a:r>
                        <a:rPr lang="en-IN" sz="1400" baseline="0" dirty="0" smtClean="0">
                          <a:solidFill>
                            <a:schemeClr val="bg1"/>
                          </a:solidFill>
                          <a:latin typeface="Courier New" panose="02070309020205020404" pitchFamily="49" charset="0"/>
                          <a:cs typeface="Courier New" panose="02070309020205020404" pitchFamily="49" charset="0"/>
                        </a:rPr>
                        <a:t> Nose Sensor (MiCS55524)</a:t>
                      </a:r>
                      <a:endParaRPr lang="en-IN" sz="1400" dirty="0">
                        <a:solidFill>
                          <a:schemeClr val="bg1"/>
                        </a:solidFill>
                        <a:latin typeface="Courier New" panose="02070309020205020404" pitchFamily="49" charset="0"/>
                        <a:cs typeface="Courier New" panose="02070309020205020404" pitchFamily="49" charset="0"/>
                      </a:endParaRP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1144</a:t>
                      </a:r>
                      <a:endParaRPr lang="en-IN" sz="1400" dirty="0">
                        <a:solidFill>
                          <a:schemeClr val="bg1"/>
                        </a:solidFill>
                        <a:latin typeface="Courier New" panose="02070309020205020404" pitchFamily="49" charset="0"/>
                        <a:cs typeface="Courier New" panose="02070309020205020404" pitchFamily="49" charset="0"/>
                      </a:endParaRP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Continental Temperature</a:t>
                      </a:r>
                      <a:r>
                        <a:rPr lang="en-IN" sz="1400" baseline="0" dirty="0" smtClean="0">
                          <a:solidFill>
                            <a:schemeClr val="bg1"/>
                          </a:solidFill>
                          <a:latin typeface="Courier New" panose="02070309020205020404" pitchFamily="49" charset="0"/>
                          <a:cs typeface="Courier New" panose="02070309020205020404" pitchFamily="49" charset="0"/>
                        </a:rPr>
                        <a:t> Sensor</a:t>
                      </a:r>
                      <a:endParaRPr lang="en-IN" sz="1400" dirty="0">
                        <a:solidFill>
                          <a:schemeClr val="bg1"/>
                        </a:solidFill>
                        <a:latin typeface="Courier New" panose="02070309020205020404" pitchFamily="49" charset="0"/>
                        <a:cs typeface="Courier New" panose="02070309020205020404" pitchFamily="49" charset="0"/>
                      </a:endParaRP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4500</a:t>
                      </a:r>
                      <a:endParaRPr lang="en-IN" sz="1400" dirty="0">
                        <a:solidFill>
                          <a:schemeClr val="bg1"/>
                        </a:solidFill>
                        <a:latin typeface="Courier New" panose="02070309020205020404" pitchFamily="49" charset="0"/>
                        <a:cs typeface="Courier New" panose="02070309020205020404" pitchFamily="49" charset="0"/>
                      </a:endParaRP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Tank Setup  x2</a:t>
                      </a:r>
                      <a:endParaRPr lang="en-IN" sz="1400" dirty="0">
                        <a:solidFill>
                          <a:schemeClr val="bg1"/>
                        </a:solidFill>
                        <a:latin typeface="Courier New" panose="02070309020205020404" pitchFamily="49" charset="0"/>
                        <a:cs typeface="Courier New" panose="02070309020205020404" pitchFamily="49" charset="0"/>
                      </a:endParaRP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NIL</a:t>
                      </a:r>
                      <a:endParaRPr lang="en-IN" sz="1400" dirty="0">
                        <a:solidFill>
                          <a:schemeClr val="bg1"/>
                        </a:solidFill>
                        <a:latin typeface="Courier New" panose="02070309020205020404" pitchFamily="49" charset="0"/>
                        <a:cs typeface="Courier New" panose="02070309020205020404" pitchFamily="49" charset="0"/>
                      </a:endParaRPr>
                    </a:p>
                  </a:txBody>
                  <a:tcPr/>
                </a:tc>
              </a:tr>
              <a:tr h="370840">
                <a:tc>
                  <a:txBody>
                    <a:bodyPr/>
                    <a:lstStyle/>
                    <a:p>
                      <a:pPr algn="l"/>
                      <a:r>
                        <a:rPr lang="en-IN" sz="1400" dirty="0" smtClean="0">
                          <a:solidFill>
                            <a:schemeClr val="bg1"/>
                          </a:solidFill>
                          <a:latin typeface="Courier New" panose="02070309020205020404" pitchFamily="49" charset="0"/>
                          <a:cs typeface="Courier New" panose="02070309020205020404" pitchFamily="49" charset="0"/>
                        </a:rPr>
                        <a:t>Gear Tooth Setup</a:t>
                      </a:r>
                      <a:endParaRPr lang="en-IN" sz="1400" dirty="0">
                        <a:solidFill>
                          <a:schemeClr val="bg1"/>
                        </a:solidFill>
                        <a:latin typeface="Courier New" panose="02070309020205020404" pitchFamily="49" charset="0"/>
                        <a:cs typeface="Courier New" panose="02070309020205020404" pitchFamily="49" charset="0"/>
                      </a:endParaRPr>
                    </a:p>
                  </a:txBody>
                  <a:tcPr/>
                </a:tc>
                <a:tc>
                  <a:txBody>
                    <a:bodyPr/>
                    <a:lstStyle/>
                    <a:p>
                      <a:pPr algn="ctr"/>
                      <a:r>
                        <a:rPr lang="en-IN" sz="1400" dirty="0" smtClean="0">
                          <a:solidFill>
                            <a:schemeClr val="bg1"/>
                          </a:solidFill>
                          <a:latin typeface="Courier New" panose="02070309020205020404" pitchFamily="49" charset="0"/>
                          <a:cs typeface="Courier New" panose="02070309020205020404" pitchFamily="49" charset="0"/>
                        </a:rPr>
                        <a:t>NIL</a:t>
                      </a:r>
                      <a:endParaRPr lang="en-IN" sz="1400" dirty="0">
                        <a:solidFill>
                          <a:schemeClr val="bg1"/>
                        </a:solidFill>
                        <a:latin typeface="Courier New" panose="02070309020205020404" pitchFamily="49" charset="0"/>
                        <a:cs typeface="Courier New" panose="02070309020205020404" pitchFamily="49" charset="0"/>
                      </a:endParaRPr>
                    </a:p>
                  </a:txBody>
                  <a:tcPr/>
                </a:tc>
              </a:tr>
            </a:tbl>
          </a:graphicData>
        </a:graphic>
      </p:graphicFrame>
      <p:sp>
        <p:nvSpPr>
          <p:cNvPr id="4" name="Rectangle 3"/>
          <p:cNvSpPr/>
          <p:nvPr/>
        </p:nvSpPr>
        <p:spPr>
          <a:xfrm>
            <a:off x="5996356" y="5513082"/>
            <a:ext cx="4320413" cy="369332"/>
          </a:xfrm>
          <a:prstGeom prst="rect">
            <a:avLst/>
          </a:prstGeom>
        </p:spPr>
        <p:txBody>
          <a:bodyPr wrap="none">
            <a:spAutoFit/>
          </a:bodyPr>
          <a:lstStyle/>
          <a:p>
            <a:r>
              <a:rPr lang="en-IN" b="1" dirty="0" smtClean="0">
                <a:solidFill>
                  <a:schemeClr val="bg1"/>
                </a:solidFill>
                <a:latin typeface="Courier New" panose="02070309020205020404" pitchFamily="49" charset="0"/>
                <a:cs typeface="Courier New" panose="02070309020205020404" pitchFamily="49" charset="0"/>
              </a:rPr>
              <a:t>TOTAL COST:           </a:t>
            </a:r>
            <a:r>
              <a:rPr lang="en-IN" dirty="0">
                <a:solidFill>
                  <a:schemeClr val="bg1"/>
                </a:solidFill>
              </a:rPr>
              <a:t>₹</a:t>
            </a:r>
            <a:r>
              <a:rPr lang="en-IN" b="1" dirty="0" smtClean="0">
                <a:solidFill>
                  <a:schemeClr val="bg1"/>
                </a:solidFill>
                <a:latin typeface="Courier New" panose="02070309020205020404" pitchFamily="49" charset="0"/>
                <a:cs typeface="Courier New" panose="02070309020205020404" pitchFamily="49" charset="0"/>
              </a:rPr>
              <a:t> 13291 </a:t>
            </a:r>
            <a:endParaRPr lang="en-IN" b="1" dirty="0">
              <a:solidFill>
                <a:schemeClr val="bg1"/>
              </a:solidFill>
              <a:latin typeface="Courier New" panose="02070309020205020404" pitchFamily="49" charset="0"/>
              <a:cs typeface="Courier New" panose="02070309020205020404" pitchFamily="49" charset="0"/>
            </a:endParaRPr>
          </a:p>
        </p:txBody>
      </p:sp>
      <p:sp>
        <p:nvSpPr>
          <p:cNvPr id="5" name="Slide Number Placeholder 4"/>
          <p:cNvSpPr>
            <a:spLocks noGrp="1"/>
          </p:cNvSpPr>
          <p:nvPr>
            <p:ph type="sldNum" sz="quarter" idx="12"/>
          </p:nvPr>
        </p:nvSpPr>
        <p:spPr/>
        <p:txBody>
          <a:bodyPr/>
          <a:lstStyle/>
          <a:p>
            <a:fld id="{A705B0D5-481F-4354-BFA9-94780AF0A548}" type="slidenum">
              <a:rPr lang="en-IN" smtClean="0"/>
              <a:t>4</a:t>
            </a:fld>
            <a:endParaRPr lang="en-IN"/>
          </a:p>
        </p:txBody>
      </p:sp>
    </p:spTree>
    <p:extLst>
      <p:ext uri="{BB962C8B-B14F-4D97-AF65-F5344CB8AC3E}">
        <p14:creationId xmlns:p14="http://schemas.microsoft.com/office/powerpoint/2010/main" val="369858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334746" y="292452"/>
            <a:ext cx="6023586" cy="769441"/>
          </a:xfrm>
          <a:prstGeom prst="rect">
            <a:avLst/>
          </a:prstGeom>
          <a:noFill/>
        </p:spPr>
        <p:txBody>
          <a:bodyPr wrap="square" rtlCol="0">
            <a:spAutoFit/>
          </a:bodyPr>
          <a:lstStyle/>
          <a:p>
            <a:r>
              <a:rPr lang="en-US" sz="4400" b="1" dirty="0" smtClean="0">
                <a:solidFill>
                  <a:srgbClr val="00B050"/>
                </a:solidFill>
                <a:latin typeface="Bahnschrift SemiBold SemiConden" panose="020B0502040204020203" pitchFamily="34" charset="0"/>
              </a:rPr>
              <a:t>RESULTS</a:t>
            </a:r>
            <a:endParaRPr lang="en-IN" sz="4400" b="1" dirty="0">
              <a:solidFill>
                <a:srgbClr val="00B050"/>
              </a:solidFill>
              <a:latin typeface="Bahnschrift SemiBold SemiConden" panose="020B0502040204020203" pitchFamily="34" charset="0"/>
            </a:endParaRPr>
          </a:p>
        </p:txBody>
      </p:sp>
      <p:pic>
        <p:nvPicPr>
          <p:cNvPr id="2050" name="Picture 2" descr="Mission Driven Results - Warranty Icon Vector Free, HD P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726" y="154269"/>
            <a:ext cx="724319" cy="10458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6767" t="18496" r="7778" b="60135"/>
          <a:stretch/>
        </p:blipFill>
        <p:spPr>
          <a:xfrm>
            <a:off x="299726" y="2550160"/>
            <a:ext cx="5712035" cy="3583221"/>
          </a:xfrm>
          <a:prstGeom prst="rect">
            <a:avLst/>
          </a:prstGeom>
        </p:spPr>
      </p:pic>
      <p:sp>
        <p:nvSpPr>
          <p:cNvPr id="9" name="TextBox 8"/>
          <p:cNvSpPr txBox="1"/>
          <p:nvPr/>
        </p:nvSpPr>
        <p:spPr>
          <a:xfrm>
            <a:off x="299726" y="1718849"/>
            <a:ext cx="3898476" cy="969496"/>
          </a:xfrm>
          <a:prstGeom prst="rect">
            <a:avLst/>
          </a:prstGeom>
          <a:noFill/>
        </p:spPr>
        <p:txBody>
          <a:bodyPr wrap="square" rtlCol="0">
            <a:spAutoFit/>
          </a:bodyPr>
          <a:lstStyle/>
          <a:p>
            <a:r>
              <a:rPr lang="en-US" sz="1900" dirty="0" smtClean="0">
                <a:solidFill>
                  <a:srgbClr val="7030A0"/>
                </a:solidFill>
                <a:latin typeface="Bahnschrift SemiBold SemiConden" panose="020B0502040204020203" pitchFamily="34" charset="0"/>
              </a:rPr>
              <a:t>WEBSITE</a:t>
            </a:r>
            <a:r>
              <a:rPr lang="en-US" sz="1900" dirty="0" smtClean="0">
                <a:latin typeface="Bahnschrift SemiBold SemiConden" panose="020B0502040204020203" pitchFamily="34" charset="0"/>
              </a:rPr>
              <a:t>- provides precise data for over a span of few days</a:t>
            </a:r>
          </a:p>
          <a:p>
            <a:endParaRPr lang="en-US" sz="1900" dirty="0" smtClean="0">
              <a:latin typeface="Bahnschrift SemiBold SemiConden" panose="020B0502040204020203" pitchFamily="34" charset="0"/>
            </a:endParaRPr>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8088" y="428853"/>
            <a:ext cx="3429000" cy="5892800"/>
          </a:xfrm>
          <a:prstGeom prst="rect">
            <a:avLst/>
          </a:prstGeom>
        </p:spPr>
      </p:pic>
      <p:sp>
        <p:nvSpPr>
          <p:cNvPr id="8" name="TextBox 7"/>
          <p:cNvSpPr txBox="1"/>
          <p:nvPr/>
        </p:nvSpPr>
        <p:spPr>
          <a:xfrm>
            <a:off x="8745590" y="776976"/>
            <a:ext cx="1251849" cy="307777"/>
          </a:xfrm>
          <a:prstGeom prst="rect">
            <a:avLst/>
          </a:prstGeom>
          <a:solidFill>
            <a:schemeClr val="tx1"/>
          </a:solidFill>
          <a:ln>
            <a:solidFill>
              <a:schemeClr val="tx1"/>
            </a:solidFill>
          </a:ln>
        </p:spPr>
        <p:txBody>
          <a:bodyPr wrap="square" rtlCol="0">
            <a:spAutoFit/>
          </a:bodyPr>
          <a:lstStyle/>
          <a:p>
            <a:r>
              <a:rPr lang="en-IN" sz="1400" dirty="0" smtClean="0">
                <a:solidFill>
                  <a:schemeClr val="bg1">
                    <a:lumMod val="75000"/>
                  </a:schemeClr>
                </a:solidFill>
              </a:rPr>
              <a:t>BQ-MARSUZ</a:t>
            </a:r>
            <a:endParaRPr lang="en-IN" sz="1400" dirty="0">
              <a:solidFill>
                <a:schemeClr val="bg1">
                  <a:lumMod val="75000"/>
                </a:schemeClr>
              </a:solidFill>
            </a:endParaRPr>
          </a:p>
        </p:txBody>
      </p:sp>
      <p:sp>
        <p:nvSpPr>
          <p:cNvPr id="12" name="TextBox 11"/>
          <p:cNvSpPr txBox="1"/>
          <p:nvPr/>
        </p:nvSpPr>
        <p:spPr>
          <a:xfrm>
            <a:off x="6531109" y="2570480"/>
            <a:ext cx="2214481" cy="1261884"/>
          </a:xfrm>
          <a:prstGeom prst="rect">
            <a:avLst/>
          </a:prstGeom>
          <a:noFill/>
        </p:spPr>
        <p:txBody>
          <a:bodyPr wrap="square" rtlCol="0">
            <a:spAutoFit/>
          </a:bodyPr>
          <a:lstStyle/>
          <a:p>
            <a:r>
              <a:rPr lang="en-US" sz="1900" dirty="0" smtClean="0">
                <a:solidFill>
                  <a:srgbClr val="7030A0"/>
                </a:solidFill>
                <a:latin typeface="Bahnschrift SemiBold SemiConden" panose="020B0502040204020203" pitchFamily="34" charset="0"/>
              </a:rPr>
              <a:t>SMS</a:t>
            </a:r>
            <a:r>
              <a:rPr lang="en-US" sz="1900" dirty="0" smtClean="0">
                <a:latin typeface="Bahnschrift SemiBold SemiConden" panose="020B0502040204020203" pitchFamily="34" charset="0"/>
              </a:rPr>
              <a:t>- an alert at critical conditions only</a:t>
            </a:r>
          </a:p>
          <a:p>
            <a:endParaRPr lang="en-US" sz="1900" dirty="0" smtClean="0">
              <a:latin typeface="Bahnschrift SemiBold SemiConden" panose="020B0502040204020203" pitchFamily="34" charset="0"/>
            </a:endParaRPr>
          </a:p>
        </p:txBody>
      </p:sp>
      <p:sp>
        <p:nvSpPr>
          <p:cNvPr id="10" name="Slide Number Placeholder 9"/>
          <p:cNvSpPr>
            <a:spLocks noGrp="1"/>
          </p:cNvSpPr>
          <p:nvPr>
            <p:ph type="sldNum" sz="quarter" idx="12"/>
          </p:nvPr>
        </p:nvSpPr>
        <p:spPr/>
        <p:txBody>
          <a:bodyPr/>
          <a:lstStyle/>
          <a:p>
            <a:fld id="{A705B0D5-481F-4354-BFA9-94780AF0A548}" type="slidenum">
              <a:rPr lang="en-IN" smtClean="0"/>
              <a:t>40</a:t>
            </a:fld>
            <a:endParaRPr lang="en-IN"/>
          </a:p>
        </p:txBody>
      </p:sp>
    </p:spTree>
    <p:extLst>
      <p:ext uri="{BB962C8B-B14F-4D97-AF65-F5344CB8AC3E}">
        <p14:creationId xmlns:p14="http://schemas.microsoft.com/office/powerpoint/2010/main" val="1806802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334746" y="292452"/>
            <a:ext cx="6023586" cy="769441"/>
          </a:xfrm>
          <a:prstGeom prst="rect">
            <a:avLst/>
          </a:prstGeom>
          <a:noFill/>
        </p:spPr>
        <p:txBody>
          <a:bodyPr wrap="square" rtlCol="0">
            <a:spAutoFit/>
          </a:bodyPr>
          <a:lstStyle/>
          <a:p>
            <a:r>
              <a:rPr lang="en-US" sz="4400" b="1" dirty="0" smtClean="0">
                <a:solidFill>
                  <a:srgbClr val="00B050"/>
                </a:solidFill>
                <a:latin typeface="Bahnschrift SemiBold SemiConden" panose="020B0502040204020203" pitchFamily="34" charset="0"/>
              </a:rPr>
              <a:t>CONCLUSION</a:t>
            </a:r>
            <a:endParaRPr lang="en-IN" sz="4400" b="1" dirty="0">
              <a:solidFill>
                <a:srgbClr val="00B050"/>
              </a:solidFill>
              <a:latin typeface="Bahnschrift SemiBold SemiConden" panose="020B0502040204020203" pitchFamily="34" charset="0"/>
            </a:endParaRPr>
          </a:p>
        </p:txBody>
      </p:sp>
      <p:pic>
        <p:nvPicPr>
          <p:cNvPr id="2050" name="Picture 2" descr="Mission Driven Results - Warranty Icon Vector Free, HD P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726" y="154269"/>
            <a:ext cx="724319" cy="10458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engineering science"/>
          <p:cNvPicPr>
            <a:picLocks noChangeAspect="1" noChangeArrowheads="1"/>
          </p:cNvPicPr>
          <p:nvPr/>
        </p:nvPicPr>
        <p:blipFill rotWithShape="1">
          <a:blip r:embed="rId4">
            <a:extLst>
              <a:ext uri="{28A0092B-C50C-407E-A947-70E740481C1C}">
                <a14:useLocalDpi xmlns:a14="http://schemas.microsoft.com/office/drawing/2010/main" val="0"/>
              </a:ext>
            </a:extLst>
          </a:blip>
          <a:srcRect l="5338" r="5064" b="9244"/>
          <a:stretch/>
        </p:blipFill>
        <p:spPr bwMode="auto">
          <a:xfrm>
            <a:off x="10342309" y="50668"/>
            <a:ext cx="1679546" cy="22988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8" descr="Image result for psychology"/>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97" r="9815"/>
          <a:stretch/>
        </p:blipFill>
        <p:spPr bwMode="auto">
          <a:xfrm>
            <a:off x="5151295" y="647889"/>
            <a:ext cx="2721405" cy="16140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661884" y="2237680"/>
            <a:ext cx="10331235" cy="1200329"/>
          </a:xfrm>
          <a:prstGeom prst="rect">
            <a:avLst/>
          </a:prstGeom>
        </p:spPr>
        <p:txBody>
          <a:bodyPr wrap="square">
            <a:spAutoFit/>
          </a:bodyPr>
          <a:lstStyle/>
          <a:p>
            <a:pPr marL="540385" marR="3810" indent="-6350" algn="just">
              <a:lnSpc>
                <a:spcPct val="150000"/>
              </a:lnSpc>
              <a:spcAft>
                <a:spcPts val="0"/>
              </a:spcAft>
            </a:pPr>
            <a:r>
              <a:rPr lang="en-GB" sz="2400" b="1"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In a nutshell, a vehicle safety monitoring system predicted on the </a:t>
            </a:r>
            <a:r>
              <a:rPr lang="en-GB" sz="2400" b="1" dirty="0" err="1">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IoT</a:t>
            </a:r>
            <a:r>
              <a:rPr lang="en-GB" sz="2400" b="1"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Platform </a:t>
            </a:r>
            <a:r>
              <a:rPr lang="en-GB" sz="2400" b="1"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is an </a:t>
            </a:r>
            <a:r>
              <a:rPr lang="en-GB" sz="2400" b="1"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efficient and real-time solution for the transfer of information to the user.</a:t>
            </a:r>
            <a:endParaRPr lang="en-IN" sz="2000" b="1" dirty="0">
              <a:solidFill>
                <a:srgbClr val="000000"/>
              </a:solidFill>
              <a:effectLst/>
              <a:latin typeface="Baskerville Old Face" panose="02020602080505020303" pitchFamily="18" charset="0"/>
              <a:ea typeface="Book Antiqua" panose="02040602050305030304" pitchFamily="18" charset="0"/>
              <a:cs typeface="Book Antiqua" panose="02040602050305030304" pitchFamily="18" charset="0"/>
            </a:endParaRPr>
          </a:p>
        </p:txBody>
      </p:sp>
      <p:pic>
        <p:nvPicPr>
          <p:cNvPr id="3074" name="Picture 2" descr="Check Mark Symbol 2400*2400 transprent Png Free Download - Plant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287" y="2349487"/>
            <a:ext cx="565785" cy="56578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eck Mark Symbol 2400*2400 transprent Png Free Download - Plant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287" y="3909826"/>
            <a:ext cx="565785" cy="56578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09040" y="3780204"/>
            <a:ext cx="10160000" cy="1145826"/>
          </a:xfrm>
          <a:prstGeom prst="rect">
            <a:avLst/>
          </a:prstGeom>
        </p:spPr>
        <p:txBody>
          <a:bodyPr wrap="square">
            <a:spAutoFit/>
          </a:bodyPr>
          <a:lstStyle/>
          <a:p>
            <a:pPr>
              <a:lnSpc>
                <a:spcPct val="150000"/>
              </a:lnSpc>
            </a:pPr>
            <a:r>
              <a:rPr lang="en-GB" sz="2400" b="1"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A</a:t>
            </a:r>
            <a:r>
              <a:rPr lang="en-GB" sz="2400" b="1"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ccurate for </a:t>
            </a:r>
            <a:r>
              <a:rPr lang="en-GB" sz="2400" b="1"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early detection for any vehicle break-downs by analysing the sensor data </a:t>
            </a:r>
            <a:r>
              <a:rPr lang="en-GB" sz="2400" b="1"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and </a:t>
            </a:r>
            <a:r>
              <a:rPr lang="en-GB" sz="2400" b="1"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cumulative analysis of the old data. </a:t>
            </a:r>
            <a:endParaRPr lang="en-IN" sz="2400" b="1" dirty="0">
              <a:latin typeface="Baskerville Old Face" panose="02020602080505020303" pitchFamily="18" charset="0"/>
            </a:endParaRPr>
          </a:p>
        </p:txBody>
      </p:sp>
      <p:pic>
        <p:nvPicPr>
          <p:cNvPr id="15" name="Picture 2" descr="Check Mark Symbol 2400*2400 transprent Png Free Download - Plant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2771" y="5374883"/>
            <a:ext cx="565785" cy="56578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41152" y="5294337"/>
            <a:ext cx="10902208" cy="646331"/>
          </a:xfrm>
          <a:prstGeom prst="rect">
            <a:avLst/>
          </a:prstGeom>
        </p:spPr>
        <p:txBody>
          <a:bodyPr wrap="square">
            <a:spAutoFit/>
          </a:bodyPr>
          <a:lstStyle/>
          <a:p>
            <a:pPr marL="540385" marR="3810" indent="-6350" algn="just">
              <a:lnSpc>
                <a:spcPct val="150000"/>
              </a:lnSpc>
              <a:spcBef>
                <a:spcPts val="1200"/>
              </a:spcBef>
              <a:spcAft>
                <a:spcPts val="0"/>
              </a:spcAft>
            </a:pPr>
            <a:r>
              <a:rPr lang="en-GB" sz="2400" b="1"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Early </a:t>
            </a:r>
            <a:r>
              <a:rPr lang="en-GB" sz="2400" b="1"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detection of any damage </a:t>
            </a:r>
            <a:r>
              <a:rPr lang="en-GB" sz="2400" b="1"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reduces </a:t>
            </a:r>
            <a:r>
              <a:rPr lang="en-GB" sz="2400" b="1"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the </a:t>
            </a:r>
            <a:r>
              <a:rPr lang="en-GB" sz="2400" b="1"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expenses on service and ensures safety.</a:t>
            </a:r>
            <a:endParaRPr lang="en-IN" sz="2000" b="1" dirty="0">
              <a:solidFill>
                <a:srgbClr val="000000"/>
              </a:solidFill>
              <a:effectLst/>
              <a:latin typeface="Baskerville Old Face" panose="02020602080505020303" pitchFamily="18" charset="0"/>
              <a:ea typeface="Book Antiqua" panose="02040602050305030304" pitchFamily="18" charset="0"/>
              <a:cs typeface="Book Antiqua" panose="02040602050305030304" pitchFamily="18" charset="0"/>
            </a:endParaRPr>
          </a:p>
        </p:txBody>
      </p:sp>
      <p:pic>
        <p:nvPicPr>
          <p:cNvPr id="3078" name="Picture 6" descr="Car, connection, internet, iot, things, transport, wifi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84179" y="4237207"/>
            <a:ext cx="1137676" cy="113767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ternet Of Things - Iot Device Icon Transparent, HD Png Download ..."/>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69374" y="1002726"/>
            <a:ext cx="1957705" cy="1324866"/>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p:cNvSpPr>
            <a:spLocks noGrp="1"/>
          </p:cNvSpPr>
          <p:nvPr>
            <p:ph type="sldNum" sz="quarter" idx="12"/>
          </p:nvPr>
        </p:nvSpPr>
        <p:spPr/>
        <p:txBody>
          <a:bodyPr/>
          <a:lstStyle/>
          <a:p>
            <a:fld id="{A705B0D5-481F-4354-BFA9-94780AF0A548}" type="slidenum">
              <a:rPr lang="en-IN" smtClean="0"/>
              <a:t>41</a:t>
            </a:fld>
            <a:endParaRPr lang="en-IN"/>
          </a:p>
        </p:txBody>
      </p:sp>
    </p:spTree>
    <p:extLst>
      <p:ext uri="{BB962C8B-B14F-4D97-AF65-F5344CB8AC3E}">
        <p14:creationId xmlns:p14="http://schemas.microsoft.com/office/powerpoint/2010/main" val="12301204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965726" y="224299"/>
            <a:ext cx="8119805" cy="769441"/>
          </a:xfrm>
          <a:prstGeom prst="rect">
            <a:avLst/>
          </a:prstGeom>
          <a:noFill/>
        </p:spPr>
        <p:txBody>
          <a:bodyPr wrap="square" rtlCol="0">
            <a:spAutoFit/>
          </a:bodyPr>
          <a:lstStyle/>
          <a:p>
            <a:r>
              <a:rPr lang="en-US" sz="4400" b="1" dirty="0" smtClean="0">
                <a:solidFill>
                  <a:srgbClr val="00B050"/>
                </a:solidFill>
                <a:latin typeface="Bahnschrift SemiBold SemiConden" panose="020B0502040204020203" pitchFamily="34" charset="0"/>
              </a:rPr>
              <a:t>APPLICATION &amp; ADVANTAGE</a:t>
            </a:r>
            <a:endParaRPr lang="en-IN" sz="4400" b="1" dirty="0">
              <a:solidFill>
                <a:srgbClr val="00B050"/>
              </a:solidFill>
              <a:latin typeface="Bahnschrift SemiBold SemiConden" panose="020B0502040204020203" pitchFamily="34" charset="0"/>
            </a:endParaRPr>
          </a:p>
        </p:txBody>
      </p:sp>
      <p:pic>
        <p:nvPicPr>
          <p:cNvPr id="3" name="Picture 2"/>
          <p:cNvPicPr/>
          <p:nvPr/>
        </p:nvPicPr>
        <p:blipFill>
          <a:blip r:embed="rId3"/>
          <a:stretch>
            <a:fillRect/>
          </a:stretch>
        </p:blipFill>
        <p:spPr>
          <a:xfrm>
            <a:off x="604773" y="1790610"/>
            <a:ext cx="3342113" cy="2147570"/>
          </a:xfrm>
          <a:prstGeom prst="rect">
            <a:avLst/>
          </a:prstGeom>
        </p:spPr>
      </p:pic>
      <p:sp>
        <p:nvSpPr>
          <p:cNvPr id="4" name="Rectangle 3"/>
          <p:cNvSpPr/>
          <p:nvPr/>
        </p:nvSpPr>
        <p:spPr>
          <a:xfrm>
            <a:off x="3946886" y="1561198"/>
            <a:ext cx="8024915" cy="1754326"/>
          </a:xfrm>
          <a:prstGeom prst="rect">
            <a:avLst/>
          </a:prstGeom>
        </p:spPr>
        <p:txBody>
          <a:bodyPr wrap="square">
            <a:spAutoFit/>
          </a:bodyPr>
          <a:lstStyle/>
          <a:p>
            <a:pPr marL="540385" marR="3810" indent="-6350" algn="just">
              <a:lnSpc>
                <a:spcPct val="150000"/>
              </a:lnSpc>
              <a:spcAft>
                <a:spcPts val="0"/>
              </a:spcAft>
            </a:pPr>
            <a:r>
              <a:rPr lang="en-GB" sz="2400" b="1" dirty="0" smtClean="0">
                <a:solidFill>
                  <a:schemeClr val="accent2">
                    <a:lumMod val="75000"/>
                  </a:schemeClr>
                </a:solidFill>
                <a:latin typeface="Baskerville Old Face" panose="02020602080505020303" pitchFamily="18" charset="0"/>
                <a:ea typeface="Book Antiqua" panose="02040602050305030304" pitchFamily="18" charset="0"/>
                <a:cs typeface="Book Antiqua" panose="02040602050305030304" pitchFamily="18" charset="0"/>
              </a:rPr>
              <a:t>MAIN APPLICATION -IT IS A BIG LEAP IN THE SELF DRIVING  AND AUTONOMOUS VEHICLE INDUSTRY</a:t>
            </a:r>
            <a:endParaRPr lang="en-IN" sz="2000" b="1" dirty="0">
              <a:solidFill>
                <a:schemeClr val="accent2">
                  <a:lumMod val="75000"/>
                </a:schemeClr>
              </a:solidFill>
              <a:effectLst/>
              <a:latin typeface="Baskerville Old Face" panose="02020602080505020303" pitchFamily="18" charset="0"/>
              <a:ea typeface="Book Antiqua" panose="02040602050305030304" pitchFamily="18" charset="0"/>
              <a:cs typeface="Book Antiqua" panose="02040602050305030304" pitchFamily="18" charset="0"/>
            </a:endParaRPr>
          </a:p>
        </p:txBody>
      </p:sp>
      <p:sp>
        <p:nvSpPr>
          <p:cNvPr id="5" name="Curved Down Arrow 4"/>
          <p:cNvSpPr/>
          <p:nvPr/>
        </p:nvSpPr>
        <p:spPr>
          <a:xfrm rot="21320711" flipH="1">
            <a:off x="3343256" y="1078843"/>
            <a:ext cx="1451100" cy="62666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5122" name="Picture 2" descr="Applications Icon | Button UI - Alt System Folders Iconset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67" y="152700"/>
            <a:ext cx="1002665" cy="100266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ir pollution, man, mask, pm2, protect, wearing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flipV="1">
            <a:off x="604773" y="4822590"/>
            <a:ext cx="1532774" cy="153277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Motor vehicle pollution black icon sign on Vector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5600"/>
          <a:stretch/>
        </p:blipFill>
        <p:spPr bwMode="auto">
          <a:xfrm>
            <a:off x="2797175" y="4871911"/>
            <a:ext cx="1627465" cy="148345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542499" y="4447193"/>
            <a:ext cx="3882141" cy="21945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1040" y="4411800"/>
            <a:ext cx="3647440" cy="235476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424640" y="4749488"/>
            <a:ext cx="4737051" cy="1431867"/>
          </a:xfrm>
          <a:prstGeom prst="rect">
            <a:avLst/>
          </a:prstGeom>
        </p:spPr>
        <p:txBody>
          <a:bodyPr wrap="square">
            <a:spAutoFit/>
          </a:bodyPr>
          <a:lstStyle/>
          <a:p>
            <a:pPr marL="540385" marR="3810" indent="-6350">
              <a:lnSpc>
                <a:spcPct val="150000"/>
              </a:lnSpc>
              <a:spcAft>
                <a:spcPts val="0"/>
              </a:spcAft>
            </a:pPr>
            <a:r>
              <a:rPr lang="en-GB" sz="2000" b="1" dirty="0" smtClean="0">
                <a:solidFill>
                  <a:schemeClr val="accent2">
                    <a:lumMod val="75000"/>
                  </a:schemeClr>
                </a:solidFill>
                <a:latin typeface="Baskerville Old Face" panose="02020602080505020303" pitchFamily="18" charset="0"/>
                <a:ea typeface="Book Antiqua" panose="02040602050305030304" pitchFamily="18" charset="0"/>
                <a:cs typeface="Book Antiqua" panose="02040602050305030304" pitchFamily="18" charset="0"/>
              </a:rPr>
              <a:t>AN ATTEMPT TO REDUCE POLLUTION AND PROTECT THE ENVIRONMENT</a:t>
            </a:r>
            <a:endParaRPr lang="en-IN" b="1" dirty="0">
              <a:solidFill>
                <a:schemeClr val="accent2">
                  <a:lumMod val="75000"/>
                </a:schemeClr>
              </a:solidFill>
              <a:effectLst/>
              <a:latin typeface="Baskerville Old Face" panose="02020602080505020303" pitchFamily="18" charset="0"/>
              <a:ea typeface="Book Antiqua" panose="02040602050305030304" pitchFamily="18" charset="0"/>
              <a:cs typeface="Book Antiqua" panose="02040602050305030304" pitchFamily="18" charset="0"/>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4296" y="3882982"/>
            <a:ext cx="2587913" cy="2587913"/>
          </a:xfrm>
          <a:prstGeom prst="rect">
            <a:avLst/>
          </a:prstGeom>
        </p:spPr>
      </p:pic>
      <p:pic>
        <p:nvPicPr>
          <p:cNvPr id="5130" name="Picture 10" descr="Jan Jan Ka Budge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40955" y="3044403"/>
            <a:ext cx="1521747" cy="1622646"/>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p:cNvSpPr>
            <a:spLocks noGrp="1"/>
          </p:cNvSpPr>
          <p:nvPr>
            <p:ph type="sldNum" sz="quarter" idx="12"/>
          </p:nvPr>
        </p:nvSpPr>
        <p:spPr/>
        <p:txBody>
          <a:bodyPr/>
          <a:lstStyle/>
          <a:p>
            <a:fld id="{A705B0D5-481F-4354-BFA9-94780AF0A548}" type="slidenum">
              <a:rPr lang="en-IN" smtClean="0"/>
              <a:t>42</a:t>
            </a:fld>
            <a:endParaRPr lang="en-IN"/>
          </a:p>
        </p:txBody>
      </p:sp>
    </p:spTree>
    <p:extLst>
      <p:ext uri="{BB962C8B-B14F-4D97-AF65-F5344CB8AC3E}">
        <p14:creationId xmlns:p14="http://schemas.microsoft.com/office/powerpoint/2010/main" val="39860093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274360" y="308416"/>
            <a:ext cx="8119805" cy="769441"/>
          </a:xfrm>
          <a:prstGeom prst="rect">
            <a:avLst/>
          </a:prstGeom>
          <a:noFill/>
        </p:spPr>
        <p:txBody>
          <a:bodyPr wrap="square" rtlCol="0">
            <a:spAutoFit/>
          </a:bodyPr>
          <a:lstStyle/>
          <a:p>
            <a:r>
              <a:rPr lang="en-US" sz="4400" b="1" dirty="0" smtClean="0">
                <a:solidFill>
                  <a:srgbClr val="00B050"/>
                </a:solidFill>
                <a:latin typeface="Bahnschrift SemiBold SemiConden" panose="020B0502040204020203" pitchFamily="34" charset="0"/>
              </a:rPr>
              <a:t>TIMELINE</a:t>
            </a:r>
            <a:endParaRPr lang="en-IN" sz="4400" b="1" dirty="0">
              <a:solidFill>
                <a:srgbClr val="00B050"/>
              </a:solidFill>
              <a:latin typeface="Bahnschrift SemiBold SemiConden" panose="020B0502040204020203" pitchFamily="34" charset="0"/>
            </a:endParaRPr>
          </a:p>
        </p:txBody>
      </p:sp>
      <p:sp>
        <p:nvSpPr>
          <p:cNvPr id="3" name="Rectangle 2"/>
          <p:cNvSpPr/>
          <p:nvPr/>
        </p:nvSpPr>
        <p:spPr>
          <a:xfrm>
            <a:off x="805131" y="1942266"/>
            <a:ext cx="9546567" cy="3970318"/>
          </a:xfrm>
          <a:prstGeom prst="rect">
            <a:avLst/>
          </a:prstGeom>
        </p:spPr>
        <p:txBody>
          <a:bodyPr wrap="square">
            <a:spAutoFit/>
          </a:bodyPr>
          <a:lstStyle/>
          <a:p>
            <a:pPr marL="285750" indent="-285750">
              <a:buFont typeface="Arial" panose="020B0604020202020204" pitchFamily="34" charset="0"/>
              <a:buChar char="•"/>
            </a:pPr>
            <a:r>
              <a:rPr lang="en-IN" dirty="0">
                <a:latin typeface="Constantia" panose="02030602050306030303" pitchFamily="18" charset="0"/>
                <a:cs typeface="Times New Roman" panose="02020603050405020304" pitchFamily="18" charset="0"/>
              </a:rPr>
              <a:t>AUG to SEPT- Research and Literature Survey</a:t>
            </a:r>
          </a:p>
          <a:p>
            <a:pPr marL="285750" indent="-285750">
              <a:buFont typeface="Arial" panose="020B0604020202020204" pitchFamily="34" charset="0"/>
              <a:buChar char="•"/>
            </a:pPr>
            <a:endParaRPr lang="en-IN" dirty="0">
              <a:latin typeface="Constantia" panose="02030602050306030303" pitchFamily="18" charset="0"/>
              <a:cs typeface="Times New Roman" panose="02020603050405020304" pitchFamily="18" charset="0"/>
            </a:endParaRPr>
          </a:p>
          <a:p>
            <a:pPr marL="285750" indent="-285750">
              <a:buFont typeface="Arial" panose="020B0604020202020204" pitchFamily="34" charset="0"/>
              <a:buChar char="•"/>
            </a:pPr>
            <a:r>
              <a:rPr lang="en-IN" dirty="0">
                <a:latin typeface="Constantia" panose="02030602050306030303" pitchFamily="18" charset="0"/>
                <a:cs typeface="Times New Roman" panose="02020603050405020304" pitchFamily="18" charset="0"/>
              </a:rPr>
              <a:t>OCT to DEC- Development of block diagram and introduction to interfacing of sensors with Raspberry Pi using Python.</a:t>
            </a:r>
          </a:p>
          <a:p>
            <a:pPr marL="285750" indent="-285750">
              <a:buFont typeface="Arial" panose="020B0604020202020204" pitchFamily="34" charset="0"/>
              <a:buChar char="•"/>
            </a:pPr>
            <a:r>
              <a:rPr lang="en-IN" dirty="0">
                <a:latin typeface="Constantia" panose="02030602050306030303" pitchFamily="18" charset="0"/>
                <a:cs typeface="Times New Roman" panose="02020603050405020304" pitchFamily="18" charset="0"/>
              </a:rPr>
              <a:t>Simulation of </a:t>
            </a:r>
            <a:r>
              <a:rPr lang="en-IN" dirty="0" err="1">
                <a:latin typeface="Constantia" panose="02030602050306030303" pitchFamily="18" charset="0"/>
                <a:cs typeface="Times New Roman" panose="02020603050405020304" pitchFamily="18" charset="0"/>
              </a:rPr>
              <a:t>AdBlue</a:t>
            </a:r>
            <a:r>
              <a:rPr lang="en-IN" dirty="0">
                <a:latin typeface="Constantia" panose="02030602050306030303" pitchFamily="18" charset="0"/>
                <a:cs typeface="Times New Roman" panose="02020603050405020304" pitchFamily="18" charset="0"/>
              </a:rPr>
              <a:t> level sensing and error message display using </a:t>
            </a:r>
            <a:r>
              <a:rPr lang="en-IN" dirty="0" err="1">
                <a:latin typeface="Constantia" panose="02030602050306030303" pitchFamily="18" charset="0"/>
                <a:cs typeface="Times New Roman" panose="02020603050405020304" pitchFamily="18" charset="0"/>
              </a:rPr>
              <a:t>LabVIEW</a:t>
            </a:r>
            <a:endParaRPr lang="en-IN" dirty="0">
              <a:latin typeface="Constantia" panose="02030602050306030303"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Constantia" panose="02030602050306030303" pitchFamily="18" charset="0"/>
              <a:cs typeface="Times New Roman" panose="02020603050405020304" pitchFamily="18" charset="0"/>
            </a:endParaRPr>
          </a:p>
          <a:p>
            <a:pPr marL="285750" indent="-285750">
              <a:buFont typeface="Arial" panose="020B0604020202020204" pitchFamily="34" charset="0"/>
              <a:buChar char="•"/>
            </a:pPr>
            <a:r>
              <a:rPr lang="en-IN" dirty="0">
                <a:latin typeface="Constantia" panose="02030602050306030303" pitchFamily="18" charset="0"/>
                <a:cs typeface="Times New Roman" panose="02020603050405020304" pitchFamily="18" charset="0"/>
              </a:rPr>
              <a:t>JAN to FEB- Use of various </a:t>
            </a:r>
            <a:r>
              <a:rPr lang="en-IN" dirty="0" err="1">
                <a:latin typeface="Constantia" panose="02030602050306030303" pitchFamily="18" charset="0"/>
                <a:cs typeface="Times New Roman" panose="02020603050405020304" pitchFamily="18" charset="0"/>
              </a:rPr>
              <a:t>analog</a:t>
            </a:r>
            <a:r>
              <a:rPr lang="en-IN" dirty="0">
                <a:latin typeface="Constantia" panose="02030602050306030303" pitchFamily="18" charset="0"/>
                <a:cs typeface="Times New Roman" panose="02020603050405020304" pitchFamily="18" charset="0"/>
              </a:rPr>
              <a:t> sensors to acquire data. Study of CAN sensors and interface with </a:t>
            </a:r>
            <a:r>
              <a:rPr lang="en-IN" dirty="0" err="1">
                <a:latin typeface="Constantia" panose="02030602050306030303" pitchFamily="18" charset="0"/>
                <a:cs typeface="Times New Roman" panose="02020603050405020304" pitchFamily="18" charset="0"/>
              </a:rPr>
              <a:t>Arduino</a:t>
            </a:r>
            <a:r>
              <a:rPr lang="en-IN" dirty="0">
                <a:latin typeface="Constantia" panose="02030602050306030303" pitchFamily="18" charset="0"/>
                <a:cs typeface="Times New Roman" panose="02020603050405020304" pitchFamily="18" charset="0"/>
              </a:rPr>
              <a:t> UNO. Pushing acquired data to </a:t>
            </a:r>
            <a:r>
              <a:rPr lang="en-IN" dirty="0" err="1">
                <a:latin typeface="Constantia" panose="02030602050306030303" pitchFamily="18" charset="0"/>
                <a:cs typeface="Times New Roman" panose="02020603050405020304" pitchFamily="18" charset="0"/>
              </a:rPr>
              <a:t>ThingSpeak</a:t>
            </a:r>
            <a:endParaRPr lang="en-IN" dirty="0">
              <a:latin typeface="Constantia" panose="02030602050306030303" pitchFamily="18" charset="0"/>
              <a:cs typeface="Times New Roman" panose="02020603050405020304" pitchFamily="18" charset="0"/>
            </a:endParaRPr>
          </a:p>
          <a:p>
            <a:pPr marL="285750" indent="-285750">
              <a:buFont typeface="Arial" panose="020B0604020202020204" pitchFamily="34" charset="0"/>
              <a:buChar char="•"/>
            </a:pPr>
            <a:endParaRPr lang="en-IN" dirty="0">
              <a:latin typeface="Constantia" panose="02030602050306030303" pitchFamily="18" charset="0"/>
              <a:cs typeface="Times New Roman" panose="02020603050405020304" pitchFamily="18" charset="0"/>
            </a:endParaRPr>
          </a:p>
          <a:p>
            <a:pPr marL="285750" indent="-285750">
              <a:buFont typeface="Arial" panose="020B0604020202020204" pitchFamily="34" charset="0"/>
              <a:buChar char="•"/>
            </a:pPr>
            <a:r>
              <a:rPr lang="en-IN" dirty="0">
                <a:latin typeface="Constantia" panose="02030602050306030303" pitchFamily="18" charset="0"/>
                <a:cs typeface="Times New Roman" panose="02020603050405020304" pitchFamily="18" charset="0"/>
              </a:rPr>
              <a:t>FEB to MARCH- Rig up of all sensors together and pushing data to webpage and analysis. To provide users with friendly webpage and also help service centres in inventory</a:t>
            </a:r>
          </a:p>
          <a:p>
            <a:pPr marL="285750" indent="-285750">
              <a:buFont typeface="Arial" panose="020B0604020202020204" pitchFamily="34" charset="0"/>
              <a:buChar char="•"/>
            </a:pPr>
            <a:endParaRPr lang="en-IN" dirty="0">
              <a:latin typeface="Constantia" panose="02030602050306030303" pitchFamily="18" charset="0"/>
              <a:cs typeface="Times New Roman" panose="02020603050405020304" pitchFamily="18" charset="0"/>
            </a:endParaRPr>
          </a:p>
          <a:p>
            <a:pPr marL="285750" indent="-285750">
              <a:buFont typeface="Arial" panose="020B0604020202020204" pitchFamily="34" charset="0"/>
              <a:buChar char="•"/>
            </a:pPr>
            <a:r>
              <a:rPr lang="en-IN" dirty="0">
                <a:latin typeface="Constantia" panose="02030602050306030303" pitchFamily="18" charset="0"/>
                <a:cs typeface="Times New Roman" panose="02020603050405020304" pitchFamily="18" charset="0"/>
              </a:rPr>
              <a:t>APR- Final implementation of both hardware and software together and aim to implement for multiple vehicles</a:t>
            </a:r>
          </a:p>
        </p:txBody>
      </p:sp>
      <p:pic>
        <p:nvPicPr>
          <p:cNvPr id="1026" name="Picture 2" descr="Evolution, history, hronology, milestones, project, timefram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3940" y="77639"/>
            <a:ext cx="3458891" cy="22968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meline - Free business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658" y="344984"/>
            <a:ext cx="732946" cy="7329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A705B0D5-481F-4354-BFA9-94780AF0A548}" type="slidenum">
              <a:rPr lang="en-IN" smtClean="0"/>
              <a:t>43</a:t>
            </a:fld>
            <a:endParaRPr lang="en-IN"/>
          </a:p>
        </p:txBody>
      </p:sp>
    </p:spTree>
    <p:extLst>
      <p:ext uri="{BB962C8B-B14F-4D97-AF65-F5344CB8AC3E}">
        <p14:creationId xmlns:p14="http://schemas.microsoft.com/office/powerpoint/2010/main" val="3238882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1274360" y="308416"/>
            <a:ext cx="8119805" cy="769441"/>
          </a:xfrm>
          <a:prstGeom prst="rect">
            <a:avLst/>
          </a:prstGeom>
          <a:noFill/>
        </p:spPr>
        <p:txBody>
          <a:bodyPr wrap="square" rtlCol="0">
            <a:spAutoFit/>
          </a:bodyPr>
          <a:lstStyle/>
          <a:p>
            <a:r>
              <a:rPr lang="en-US" sz="4400" b="1" dirty="0" smtClean="0">
                <a:solidFill>
                  <a:srgbClr val="00B050"/>
                </a:solidFill>
                <a:latin typeface="Bahnschrift SemiBold SemiConden" panose="020B0502040204020203" pitchFamily="34" charset="0"/>
              </a:rPr>
              <a:t>REFERENCES</a:t>
            </a:r>
            <a:endParaRPr lang="en-IN" sz="4400" b="1" dirty="0">
              <a:solidFill>
                <a:srgbClr val="00B050"/>
              </a:solidFill>
              <a:latin typeface="Bahnschrift SemiBold SemiConden" panose="020B0502040204020203" pitchFamily="34" charset="0"/>
            </a:endParaRPr>
          </a:p>
        </p:txBody>
      </p:sp>
      <p:pic>
        <p:nvPicPr>
          <p:cNvPr id="6150" name="Picture 6" descr="Seo chain link Icon | Seo Iconset | The HOT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695" y="191803"/>
            <a:ext cx="1002665" cy="10026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08708" y="949311"/>
            <a:ext cx="11186160" cy="6422271"/>
          </a:xfrm>
          <a:prstGeom prst="rect">
            <a:avLst/>
          </a:prstGeom>
        </p:spPr>
        <p:txBody>
          <a:bodyPr wrap="square">
            <a:spAutoFit/>
          </a:bodyPr>
          <a:lstStyle/>
          <a:p>
            <a:pPr marL="463550" marR="3810" indent="-6350">
              <a:lnSpc>
                <a:spcPct val="150000"/>
              </a:lnSpc>
              <a:spcAft>
                <a:spcPts val="1000"/>
              </a:spcAft>
            </a:pPr>
            <a:r>
              <a:rPr lang="en-GB"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[1]</a:t>
            </a:r>
            <a:r>
              <a:rPr lang="en-GB" dirty="0" err="1"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Nityanand</a:t>
            </a:r>
            <a:r>
              <a:rPr lang="en-GB"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a:t>
            </a:r>
            <a:r>
              <a:rPr lang="en-GB" dirty="0" err="1">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Kumawat</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a:t>
            </a:r>
            <a:r>
              <a:rPr lang="en-GB" dirty="0" err="1">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Parama</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Pal, Manoj </a:t>
            </a:r>
            <a:r>
              <a:rPr lang="en-GB" dirty="0" err="1">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Varma</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a:t>
            </a:r>
            <a:r>
              <a:rPr lang="en-GB" i="1"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“Quality Monitoring of Diesel Exhaust Fluid in Vehicles using Diffractive Interference Sensors”</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a:t>
            </a:r>
            <a:r>
              <a:rPr lang="en-US" dirty="0">
                <a:latin typeface="Baskerville Old Face" panose="02020602080505020303" pitchFamily="18" charset="0"/>
                <a:cs typeface="Times New Roman" panose="02020603050405020304" pitchFamily="18" charset="0"/>
              </a:rPr>
              <a:t>8th International Conference on automobile and mechanical engineering, IEEE </a:t>
            </a:r>
            <a:r>
              <a:rPr lang="en-US" dirty="0" smtClean="0">
                <a:latin typeface="Baskerville Old Face" panose="02020602080505020303" pitchFamily="18" charset="0"/>
                <a:cs typeface="Times New Roman" panose="02020603050405020304" pitchFamily="18" charset="0"/>
              </a:rPr>
              <a:t>2014</a:t>
            </a:r>
          </a:p>
          <a:p>
            <a:pPr marL="463550" marR="3810" indent="-6350">
              <a:lnSpc>
                <a:spcPct val="150000"/>
              </a:lnSpc>
              <a:spcAft>
                <a:spcPts val="1000"/>
              </a:spcAft>
            </a:pPr>
            <a:r>
              <a:rPr lang="en-GB"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[2</a:t>
            </a:r>
            <a:r>
              <a:rPr lang="en-GB"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a:t>
            </a:r>
            <a:r>
              <a:rPr lang="en-GB" dirty="0" err="1">
                <a:latin typeface="Baskerville Old Face" panose="02020602080505020303" pitchFamily="18" charset="0"/>
                <a:ea typeface="Book Antiqua" panose="02040602050305030304" pitchFamily="18" charset="0"/>
                <a:cs typeface="Book Antiqua" panose="02040602050305030304" pitchFamily="18" charset="0"/>
              </a:rPr>
              <a:t>Fatin</a:t>
            </a:r>
            <a:r>
              <a:rPr lang="en-GB" dirty="0">
                <a:latin typeface="Baskerville Old Face" panose="02020602080505020303" pitchFamily="18" charset="0"/>
                <a:ea typeface="Book Antiqua" panose="02040602050305030304" pitchFamily="18" charset="0"/>
                <a:cs typeface="Book Antiqua" panose="02040602050305030304" pitchFamily="18" charset="0"/>
              </a:rPr>
              <a:t> </a:t>
            </a:r>
            <a:r>
              <a:rPr lang="en-GB" dirty="0" err="1">
                <a:latin typeface="Baskerville Old Face" panose="02020602080505020303" pitchFamily="18" charset="0"/>
                <a:ea typeface="Book Antiqua" panose="02040602050305030304" pitchFamily="18" charset="0"/>
                <a:cs typeface="Book Antiqua" panose="02040602050305030304" pitchFamily="18" charset="0"/>
              </a:rPr>
              <a:t>Balkis</a:t>
            </a:r>
            <a:r>
              <a:rPr lang="en-GB" dirty="0">
                <a:latin typeface="Baskerville Old Face" panose="02020602080505020303" pitchFamily="18" charset="0"/>
                <a:ea typeface="Book Antiqua" panose="02040602050305030304" pitchFamily="18" charset="0"/>
                <a:cs typeface="Book Antiqua" panose="02040602050305030304" pitchFamily="18" charset="0"/>
              </a:rPr>
              <a:t> </a:t>
            </a:r>
            <a:r>
              <a:rPr lang="en-GB" dirty="0" err="1">
                <a:latin typeface="Baskerville Old Face" panose="02020602080505020303" pitchFamily="18" charset="0"/>
                <a:ea typeface="Book Antiqua" panose="02040602050305030304" pitchFamily="18" charset="0"/>
                <a:cs typeface="Book Antiqua" panose="02040602050305030304" pitchFamily="18" charset="0"/>
              </a:rPr>
              <a:t>Binti</a:t>
            </a:r>
            <a:r>
              <a:rPr lang="en-GB" dirty="0">
                <a:latin typeface="Baskerville Old Face" panose="02020602080505020303" pitchFamily="18" charset="0"/>
                <a:ea typeface="Book Antiqua" panose="02040602050305030304" pitchFamily="18" charset="0"/>
                <a:cs typeface="Book Antiqua" panose="02040602050305030304" pitchFamily="18" charset="0"/>
              </a:rPr>
              <a:t> </a:t>
            </a:r>
            <a:r>
              <a:rPr lang="en-GB" dirty="0" err="1">
                <a:latin typeface="Baskerville Old Face" panose="02020602080505020303" pitchFamily="18" charset="0"/>
                <a:ea typeface="Book Antiqua" panose="02040602050305030304" pitchFamily="18" charset="0"/>
                <a:cs typeface="Book Antiqua" panose="02040602050305030304" pitchFamily="18" charset="0"/>
              </a:rPr>
              <a:t>Alzahri</a:t>
            </a:r>
            <a:r>
              <a:rPr lang="en-GB" dirty="0">
                <a:latin typeface="Baskerville Old Face" panose="02020602080505020303" pitchFamily="18" charset="0"/>
                <a:ea typeface="Book Antiqua" panose="02040602050305030304" pitchFamily="18" charset="0"/>
                <a:cs typeface="Book Antiqua" panose="02040602050305030304" pitchFamily="18" charset="0"/>
              </a:rPr>
              <a:t>, </a:t>
            </a:r>
            <a:r>
              <a:rPr lang="en-GB" dirty="0" err="1">
                <a:latin typeface="Baskerville Old Face" panose="02020602080505020303" pitchFamily="18" charset="0"/>
                <a:ea typeface="Book Antiqua" panose="02040602050305030304" pitchFamily="18" charset="0"/>
                <a:cs typeface="Book Antiqua" panose="02040602050305030304" pitchFamily="18" charset="0"/>
              </a:rPr>
              <a:t>Maziani</a:t>
            </a:r>
            <a:r>
              <a:rPr lang="en-GB" dirty="0">
                <a:latin typeface="Baskerville Old Face" panose="02020602080505020303" pitchFamily="18" charset="0"/>
                <a:ea typeface="Book Antiqua" panose="02040602050305030304" pitchFamily="18" charset="0"/>
                <a:cs typeface="Book Antiqua" panose="02040602050305030304" pitchFamily="18" charset="0"/>
              </a:rPr>
              <a:t> </a:t>
            </a:r>
            <a:r>
              <a:rPr lang="en-GB" dirty="0" err="1">
                <a:latin typeface="Baskerville Old Face" panose="02020602080505020303" pitchFamily="18" charset="0"/>
                <a:ea typeface="Book Antiqua" panose="02040602050305030304" pitchFamily="18" charset="0"/>
                <a:cs typeface="Book Antiqua" panose="02040602050305030304" pitchFamily="18" charset="0"/>
              </a:rPr>
              <a:t>Sabudin</a:t>
            </a:r>
            <a:r>
              <a:rPr lang="en-GB" dirty="0">
                <a:latin typeface="Baskerville Old Face" panose="02020602080505020303" pitchFamily="18" charset="0"/>
                <a:ea typeface="Book Antiqua" panose="02040602050305030304" pitchFamily="18" charset="0"/>
                <a:cs typeface="Book Antiqua" panose="02040602050305030304" pitchFamily="18" charset="0"/>
              </a:rPr>
              <a:t>, </a:t>
            </a:r>
            <a:r>
              <a:rPr lang="en-GB" i="1" dirty="0">
                <a:latin typeface="Baskerville Old Face" panose="02020602080505020303" pitchFamily="18" charset="0"/>
                <a:ea typeface="Book Antiqua" panose="02040602050305030304" pitchFamily="18" charset="0"/>
                <a:cs typeface="Book Antiqua" panose="02040602050305030304" pitchFamily="18" charset="0"/>
              </a:rPr>
              <a:t>“Vehicle Tracking </a:t>
            </a:r>
            <a:r>
              <a:rPr lang="en-GB" i="1" dirty="0" smtClean="0">
                <a:latin typeface="Baskerville Old Face" panose="02020602080505020303" pitchFamily="18" charset="0"/>
                <a:ea typeface="Book Antiqua" panose="02040602050305030304" pitchFamily="18" charset="0"/>
                <a:cs typeface="Book Antiqua" panose="02040602050305030304" pitchFamily="18" charset="0"/>
              </a:rPr>
              <a:t>Device”, </a:t>
            </a:r>
            <a:r>
              <a:rPr lang="en-GB" dirty="0" smtClean="0">
                <a:latin typeface="Baskerville Old Face" panose="02020602080505020303" pitchFamily="18" charset="0"/>
                <a:ea typeface="Book Antiqua" panose="02040602050305030304" pitchFamily="18" charset="0"/>
                <a:cs typeface="Book Antiqua" panose="02040602050305030304" pitchFamily="18" charset="0"/>
              </a:rPr>
              <a:t>IEEE International Conference on Internet of Things and Intelligence System, </a:t>
            </a:r>
            <a:r>
              <a:rPr lang="en-GB"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IEEE 2016</a:t>
            </a:r>
            <a:endParaRPr lang="en-GB"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endParaRPr>
          </a:p>
          <a:p>
            <a:pPr marL="463550" marR="3810" indent="-6350">
              <a:lnSpc>
                <a:spcPct val="150000"/>
              </a:lnSpc>
              <a:spcAft>
                <a:spcPts val="1000"/>
              </a:spcAft>
            </a:pPr>
            <a:r>
              <a:rPr lang="en-GB"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[3] </a:t>
            </a:r>
            <a:r>
              <a:rPr lang="en-GB" dirty="0" err="1">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Thorsteinn</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a:t>
            </a:r>
            <a:r>
              <a:rPr lang="en-GB" dirty="0" err="1">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Rögnvaldsson</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a:t>
            </a:r>
            <a:r>
              <a:rPr lang="en-GB" dirty="0" err="1">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Sławomir</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a:t>
            </a:r>
            <a:r>
              <a:rPr lang="en-GB" dirty="0" err="1">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Nowaczyk</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Stefan </a:t>
            </a:r>
            <a:r>
              <a:rPr lang="en-GB" dirty="0" err="1">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Byttner</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Rune </a:t>
            </a:r>
            <a:r>
              <a:rPr lang="en-GB" dirty="0" err="1">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Prytz</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Magnus </a:t>
            </a:r>
            <a:r>
              <a:rPr lang="en-GB" dirty="0" err="1">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Svensson</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 </a:t>
            </a:r>
            <a:r>
              <a:rPr lang="en-GB" i="1"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“Self-monitoring for maintenance of vehicle fleets”, </a:t>
            </a:r>
            <a:r>
              <a:rPr lang="en-GB" dirty="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Springer Publication, August 2017</a:t>
            </a:r>
            <a:r>
              <a:rPr lang="en-GB" dirty="0" smtClean="0">
                <a:solidFill>
                  <a:srgbClr val="000000"/>
                </a:solidFill>
                <a:latin typeface="Baskerville Old Face" panose="02020602080505020303" pitchFamily="18" charset="0"/>
                <a:ea typeface="Book Antiqua" panose="02040602050305030304" pitchFamily="18" charset="0"/>
                <a:cs typeface="Book Antiqua" panose="02040602050305030304" pitchFamily="18" charset="0"/>
              </a:rPr>
              <a:t>.</a:t>
            </a:r>
          </a:p>
          <a:p>
            <a:pPr lvl="0" fontAlgn="base">
              <a:lnSpc>
                <a:spcPct val="150000"/>
              </a:lnSpc>
            </a:pPr>
            <a:r>
              <a:rPr lang="en-IN" dirty="0" smtClean="0">
                <a:latin typeface="Baskerville Old Face" panose="02020602080505020303" pitchFamily="18" charset="0"/>
              </a:rPr>
              <a:t>       [4] </a:t>
            </a:r>
            <a:r>
              <a:rPr lang="en-GB" dirty="0">
                <a:latin typeface="Baskerville Old Face" panose="02020602080505020303" pitchFamily="18" charset="0"/>
                <a:hlinkClick r:id="rId4"/>
              </a:rPr>
              <a:t>https://www.can-cia.org/can-knowledge/can/can-history/</a:t>
            </a:r>
            <a:endParaRPr lang="en-IN" dirty="0">
              <a:latin typeface="Baskerville Old Face" panose="02020602080505020303" pitchFamily="18" charset="0"/>
            </a:endParaRPr>
          </a:p>
          <a:p>
            <a:pPr lvl="0" fontAlgn="base">
              <a:lnSpc>
                <a:spcPct val="150000"/>
              </a:lnSpc>
            </a:pPr>
            <a:r>
              <a:rPr lang="en-GB" dirty="0">
                <a:latin typeface="Baskerville Old Face" panose="02020602080505020303" pitchFamily="18" charset="0"/>
              </a:rPr>
              <a:t> </a:t>
            </a:r>
            <a:r>
              <a:rPr lang="en-GB" dirty="0" smtClean="0">
                <a:latin typeface="Baskerville Old Face" panose="02020602080505020303" pitchFamily="18" charset="0"/>
              </a:rPr>
              <a:t>      [5]</a:t>
            </a:r>
            <a:r>
              <a:rPr lang="en-GB" dirty="0" smtClean="0">
                <a:latin typeface="Baskerville Old Face" panose="02020602080505020303" pitchFamily="18" charset="0"/>
                <a:hlinkClick r:id="rId5"/>
              </a:rPr>
              <a:t>https</a:t>
            </a:r>
            <a:r>
              <a:rPr lang="en-GB" dirty="0">
                <a:latin typeface="Baskerville Old Face" panose="02020602080505020303" pitchFamily="18" charset="0"/>
                <a:hlinkClick r:id="rId5"/>
              </a:rPr>
              <a:t>://www.bosch.in/our-company/bosch-in-india/bangalore/</a:t>
            </a:r>
            <a:endParaRPr lang="en-IN" dirty="0">
              <a:latin typeface="Baskerville Old Face" panose="02020602080505020303" pitchFamily="18" charset="0"/>
            </a:endParaRPr>
          </a:p>
          <a:p>
            <a:pPr lvl="0" fontAlgn="base">
              <a:lnSpc>
                <a:spcPct val="150000"/>
              </a:lnSpc>
            </a:pPr>
            <a:r>
              <a:rPr lang="en-GB" dirty="0">
                <a:latin typeface="Baskerville Old Face" panose="02020602080505020303" pitchFamily="18" charset="0"/>
              </a:rPr>
              <a:t> </a:t>
            </a:r>
            <a:r>
              <a:rPr lang="en-GB" dirty="0" smtClean="0">
                <a:latin typeface="Baskerville Old Face" panose="02020602080505020303" pitchFamily="18" charset="0"/>
              </a:rPr>
              <a:t>      [6]</a:t>
            </a:r>
            <a:r>
              <a:rPr lang="en-GB" dirty="0" smtClean="0">
                <a:latin typeface="Baskerville Old Face" panose="02020602080505020303" pitchFamily="18" charset="0"/>
                <a:hlinkClick r:id="rId6"/>
              </a:rPr>
              <a:t>https</a:t>
            </a:r>
            <a:r>
              <a:rPr lang="en-GB" dirty="0">
                <a:latin typeface="Baskerville Old Face" panose="02020602080505020303" pitchFamily="18" charset="0"/>
                <a:hlinkClick r:id="rId6"/>
              </a:rPr>
              <a:t>://www.circuitbasics.com/basics-of-the-spi-communication-protocol/</a:t>
            </a:r>
            <a:r>
              <a:rPr lang="en-GB" dirty="0">
                <a:latin typeface="Baskerville Old Face" panose="02020602080505020303" pitchFamily="18" charset="0"/>
              </a:rPr>
              <a:t> </a:t>
            </a:r>
            <a:endParaRPr lang="en-IN" dirty="0">
              <a:latin typeface="Baskerville Old Face" panose="02020602080505020303" pitchFamily="18" charset="0"/>
            </a:endParaRPr>
          </a:p>
          <a:p>
            <a:pPr marL="463550" marR="3810" indent="-6350">
              <a:lnSpc>
                <a:spcPct val="150000"/>
              </a:lnSpc>
              <a:spcAft>
                <a:spcPts val="1000"/>
              </a:spcAft>
            </a:pPr>
            <a:r>
              <a:rPr lang="en-GB" dirty="0" smtClean="0">
                <a:latin typeface="Baskerville Old Face" panose="02020602080505020303" pitchFamily="18" charset="0"/>
              </a:rPr>
              <a:t>[7] </a:t>
            </a:r>
            <a:r>
              <a:rPr lang="en-GB" dirty="0" err="1" smtClean="0">
                <a:latin typeface="Baskerville Old Face" panose="02020602080505020303" pitchFamily="18" charset="0"/>
              </a:rPr>
              <a:t>Alrifaie</a:t>
            </a:r>
            <a:r>
              <a:rPr lang="en-GB" dirty="0">
                <a:latin typeface="Baskerville Old Face" panose="02020602080505020303" pitchFamily="18" charset="0"/>
              </a:rPr>
              <a:t>, Mohammed &amp; </a:t>
            </a:r>
            <a:r>
              <a:rPr lang="en-GB" dirty="0" err="1">
                <a:latin typeface="Baskerville Old Face" panose="02020602080505020303" pitchFamily="18" charset="0"/>
              </a:rPr>
              <a:t>Harum</a:t>
            </a:r>
            <a:r>
              <a:rPr lang="en-GB" dirty="0">
                <a:latin typeface="Baskerville Old Face" panose="02020602080505020303" pitchFamily="18" charset="0"/>
              </a:rPr>
              <a:t>, </a:t>
            </a:r>
            <a:r>
              <a:rPr lang="en-GB" dirty="0" err="1">
                <a:latin typeface="Baskerville Old Face" panose="02020602080505020303" pitchFamily="18" charset="0"/>
              </a:rPr>
              <a:t>Norharyati</a:t>
            </a:r>
            <a:r>
              <a:rPr lang="en-GB" dirty="0">
                <a:latin typeface="Baskerville Old Face" panose="02020602080505020303" pitchFamily="18" charset="0"/>
              </a:rPr>
              <a:t> &amp; Othman, </a:t>
            </a:r>
            <a:r>
              <a:rPr lang="en-GB" dirty="0" err="1">
                <a:latin typeface="Baskerville Old Face" panose="02020602080505020303" pitchFamily="18" charset="0"/>
              </a:rPr>
              <a:t>Mohd</a:t>
            </a:r>
            <a:r>
              <a:rPr lang="en-GB" dirty="0">
                <a:latin typeface="Baskerville Old Face" panose="02020602080505020303" pitchFamily="18" charset="0"/>
              </a:rPr>
              <a:t> </a:t>
            </a:r>
            <a:r>
              <a:rPr lang="en-GB" dirty="0" err="1">
                <a:latin typeface="Baskerville Old Face" panose="02020602080505020303" pitchFamily="18" charset="0"/>
              </a:rPr>
              <a:t>Fairuz</a:t>
            </a:r>
            <a:r>
              <a:rPr lang="en-GB" dirty="0">
                <a:latin typeface="Baskerville Old Face" panose="02020602080505020303" pitchFamily="18" charset="0"/>
              </a:rPr>
              <a:t> </a:t>
            </a:r>
            <a:r>
              <a:rPr lang="en-GB" dirty="0" err="1">
                <a:latin typeface="Baskerville Old Face" panose="02020602080505020303" pitchFamily="18" charset="0"/>
              </a:rPr>
              <a:t>Iskandar</a:t>
            </a:r>
            <a:r>
              <a:rPr lang="en-GB" dirty="0">
                <a:latin typeface="Baskerville Old Face" panose="02020602080505020303" pitchFamily="18" charset="0"/>
              </a:rPr>
              <a:t> &amp; </a:t>
            </a:r>
            <a:r>
              <a:rPr lang="en-GB" dirty="0" err="1">
                <a:latin typeface="Baskerville Old Face" panose="02020602080505020303" pitchFamily="18" charset="0"/>
              </a:rPr>
              <a:t>Roslan</a:t>
            </a:r>
            <a:r>
              <a:rPr lang="en-GB" dirty="0">
                <a:latin typeface="Baskerville Old Face" panose="02020602080505020303" pitchFamily="18" charset="0"/>
              </a:rPr>
              <a:t>, </a:t>
            </a:r>
            <a:r>
              <a:rPr lang="en-GB" dirty="0" err="1">
                <a:latin typeface="Baskerville Old Face" panose="02020602080505020303" pitchFamily="18" charset="0"/>
              </a:rPr>
              <a:t>Irda</a:t>
            </a:r>
            <a:r>
              <a:rPr lang="en-GB" dirty="0">
                <a:latin typeface="Baskerville Old Face" panose="02020602080505020303" pitchFamily="18" charset="0"/>
              </a:rPr>
              <a:t> &amp; </a:t>
            </a:r>
            <a:r>
              <a:rPr lang="en-GB" dirty="0" err="1">
                <a:latin typeface="Baskerville Old Face" panose="02020602080505020303" pitchFamily="18" charset="0"/>
              </a:rPr>
              <a:t>Shyaa</a:t>
            </a:r>
            <a:r>
              <a:rPr lang="en-GB" dirty="0">
                <a:latin typeface="Baskerville Old Face" panose="02020602080505020303" pitchFamily="18" charset="0"/>
              </a:rPr>
              <a:t>, </a:t>
            </a:r>
            <a:r>
              <a:rPr lang="en-GB" dirty="0" err="1" smtClean="0">
                <a:latin typeface="Baskerville Old Face" panose="02020602080505020303" pitchFamily="18" charset="0"/>
              </a:rPr>
              <a:t>Methaq</a:t>
            </a:r>
            <a:r>
              <a:rPr lang="en-GB" dirty="0">
                <a:latin typeface="Baskerville Old Face" panose="02020602080505020303" pitchFamily="18" charset="0"/>
              </a:rPr>
              <a:t>,</a:t>
            </a:r>
            <a:r>
              <a:rPr lang="en-GB" dirty="0" smtClean="0">
                <a:latin typeface="Baskerville Old Face" panose="02020602080505020303" pitchFamily="18" charset="0"/>
              </a:rPr>
              <a:t> </a:t>
            </a:r>
            <a:r>
              <a:rPr lang="en-GB" i="1" dirty="0" smtClean="0">
                <a:latin typeface="Baskerville Old Face" panose="02020602080505020303" pitchFamily="18" charset="0"/>
              </a:rPr>
              <a:t>“Vehicle </a:t>
            </a:r>
            <a:r>
              <a:rPr lang="en-GB" i="1" dirty="0">
                <a:latin typeface="Baskerville Old Face" panose="02020602080505020303" pitchFamily="18" charset="0"/>
              </a:rPr>
              <a:t>Detection and Tracking System </a:t>
            </a:r>
            <a:r>
              <a:rPr lang="en-GB" i="1" dirty="0" err="1">
                <a:latin typeface="Baskerville Old Face" panose="02020602080505020303" pitchFamily="18" charset="0"/>
              </a:rPr>
              <a:t>IoT</a:t>
            </a:r>
            <a:r>
              <a:rPr lang="en-GB" i="1" dirty="0">
                <a:latin typeface="Baskerville Old Face" panose="02020602080505020303" pitchFamily="18" charset="0"/>
              </a:rPr>
              <a:t> based: A </a:t>
            </a:r>
            <a:r>
              <a:rPr lang="en-GB" i="1" dirty="0" smtClean="0">
                <a:latin typeface="Baskerville Old Face" panose="02020602080505020303" pitchFamily="18" charset="0"/>
              </a:rPr>
              <a:t>Review”, </a:t>
            </a:r>
            <a:r>
              <a:rPr lang="en-GB" dirty="0">
                <a:latin typeface="Baskerville Old Face" panose="02020602080505020303" pitchFamily="18" charset="0"/>
              </a:rPr>
              <a:t>International Journal of Engineering and Technology. 5. </a:t>
            </a:r>
            <a:r>
              <a:rPr lang="en-GB" dirty="0" smtClean="0">
                <a:latin typeface="Baskerville Old Face" panose="02020602080505020303" pitchFamily="18" charset="0"/>
              </a:rPr>
              <a:t>1237-1241, 2018</a:t>
            </a:r>
            <a:endParaRPr lang="en-IN" dirty="0">
              <a:latin typeface="Baskerville Old Face" panose="02020602080505020303" pitchFamily="18" charset="0"/>
            </a:endParaRPr>
          </a:p>
          <a:p>
            <a:pPr marL="463550" marR="3810" indent="-6350">
              <a:lnSpc>
                <a:spcPct val="150000"/>
              </a:lnSpc>
              <a:spcAft>
                <a:spcPts val="1000"/>
              </a:spcAft>
            </a:pPr>
            <a:endParaRPr lang="en-IN" dirty="0">
              <a:solidFill>
                <a:srgbClr val="000000"/>
              </a:solidFill>
              <a:effectLst/>
              <a:latin typeface="Baskerville Old Face" panose="02020602080505020303" pitchFamily="18" charset="0"/>
              <a:ea typeface="Book Antiqua" panose="02040602050305030304" pitchFamily="18" charset="0"/>
              <a:cs typeface="Book Antiqua" panose="02040602050305030304" pitchFamily="18" charset="0"/>
            </a:endParaRPr>
          </a:p>
        </p:txBody>
      </p:sp>
      <p:sp>
        <p:nvSpPr>
          <p:cNvPr id="8" name="Slide Number Placeholder 7"/>
          <p:cNvSpPr>
            <a:spLocks noGrp="1"/>
          </p:cNvSpPr>
          <p:nvPr>
            <p:ph type="sldNum" sz="quarter" idx="12"/>
          </p:nvPr>
        </p:nvSpPr>
        <p:spPr/>
        <p:txBody>
          <a:bodyPr/>
          <a:lstStyle/>
          <a:p>
            <a:fld id="{A705B0D5-481F-4354-BFA9-94780AF0A548}" type="slidenum">
              <a:rPr lang="en-IN" smtClean="0"/>
              <a:t>44</a:t>
            </a:fld>
            <a:endParaRPr lang="en-IN" dirty="0"/>
          </a:p>
        </p:txBody>
      </p:sp>
    </p:spTree>
    <p:extLst>
      <p:ext uri="{BB962C8B-B14F-4D97-AF65-F5344CB8AC3E}">
        <p14:creationId xmlns:p14="http://schemas.microsoft.com/office/powerpoint/2010/main" val="29839522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976880" y="660400"/>
            <a:ext cx="6492240" cy="584775"/>
          </a:xfrm>
          <a:prstGeom prst="rect">
            <a:avLst/>
          </a:prstGeom>
          <a:noFill/>
          <a:effectLst>
            <a:glow rad="228600">
              <a:schemeClr val="accent2">
                <a:satMod val="175000"/>
                <a:alpha val="40000"/>
              </a:schemeClr>
            </a:glow>
          </a:effectLst>
        </p:spPr>
        <p:txBody>
          <a:bodyPr wrap="square" rtlCol="0">
            <a:spAutoFit/>
          </a:bodyPr>
          <a:lstStyle/>
          <a:p>
            <a:r>
              <a:rPr lang="en-IN" sz="3200" dirty="0" smtClean="0">
                <a:solidFill>
                  <a:srgbClr val="00B0F0"/>
                </a:solidFill>
                <a:effectLst>
                  <a:outerShdw blurRad="38100" dist="38100" dir="2700000" algn="tl">
                    <a:srgbClr val="000000">
                      <a:alpha val="43137"/>
                    </a:srgbClr>
                  </a:outerShdw>
                </a:effectLst>
                <a:latin typeface="Elephant" panose="02020904090505020303" pitchFamily="18" charset="0"/>
              </a:rPr>
              <a:t>I AM POLLUTION FREE!</a:t>
            </a:r>
            <a:endParaRPr lang="en-IN" sz="3200" dirty="0">
              <a:solidFill>
                <a:srgbClr val="00B0F0"/>
              </a:solidFill>
              <a:effectLst>
                <a:outerShdw blurRad="38100" dist="38100" dir="2700000" algn="tl">
                  <a:srgbClr val="000000">
                    <a:alpha val="43137"/>
                  </a:srgbClr>
                </a:outerShdw>
              </a:effectLst>
              <a:latin typeface="Elephant" panose="02020904090505020303"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0606" t="30707" r="25454" b="24040"/>
          <a:stretch/>
        </p:blipFill>
        <p:spPr>
          <a:xfrm>
            <a:off x="2133600" y="1574800"/>
            <a:ext cx="7741920" cy="4968240"/>
          </a:xfrm>
          <a:prstGeom prst="rect">
            <a:avLst/>
          </a:prstGeom>
        </p:spPr>
      </p:pic>
      <p:sp>
        <p:nvSpPr>
          <p:cNvPr id="9" name="Slide Number Placeholder 8"/>
          <p:cNvSpPr>
            <a:spLocks noGrp="1"/>
          </p:cNvSpPr>
          <p:nvPr>
            <p:ph type="sldNum" sz="quarter" idx="12"/>
          </p:nvPr>
        </p:nvSpPr>
        <p:spPr/>
        <p:txBody>
          <a:bodyPr/>
          <a:lstStyle/>
          <a:p>
            <a:fld id="{A705B0D5-481F-4354-BFA9-94780AF0A548}" type="slidenum">
              <a:rPr lang="en-IN" smtClean="0"/>
              <a:t>45</a:t>
            </a:fld>
            <a:endParaRPr lang="en-IN"/>
          </a:p>
        </p:txBody>
      </p:sp>
    </p:spTree>
    <p:extLst>
      <p:ext uri="{BB962C8B-B14F-4D97-AF65-F5344CB8AC3E}">
        <p14:creationId xmlns:p14="http://schemas.microsoft.com/office/powerpoint/2010/main" val="37801948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2066068" y="353683"/>
            <a:ext cx="3348995"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lumMod val="75000"/>
                  </a:schemeClr>
                </a:solidFill>
                <a:latin typeface="Bahnschrift Condensed" panose="020B0502040204020203" pitchFamily="34" charset="0"/>
              </a:rPr>
              <a:t>INTRODUCTION</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pic>
        <p:nvPicPr>
          <p:cNvPr id="5" name="Picture 8" descr="5,696 Man Driving Car Cliparts, Stock Vector And Royalty Free Ma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416" y="640923"/>
            <a:ext cx="3684982" cy="1719659"/>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p:cNvSpPr>
            <a:spLocks noGrp="1"/>
          </p:cNvSpPr>
          <p:nvPr>
            <p:ph type="subTitle" idx="1"/>
          </p:nvPr>
        </p:nvSpPr>
        <p:spPr>
          <a:xfrm>
            <a:off x="1451825" y="1999645"/>
            <a:ext cx="6708213" cy="4657422"/>
          </a:xfrm>
        </p:spPr>
        <p:txBody>
          <a:bodyPr>
            <a:noAutofit/>
          </a:bodyPr>
          <a:lstStyle/>
          <a:p>
            <a:pPr algn="l"/>
            <a:r>
              <a:rPr lang="en-US" sz="2000" dirty="0" smtClean="0">
                <a:solidFill>
                  <a:schemeClr val="tx1"/>
                </a:solidFill>
                <a:latin typeface="Bahnschrift Condensed" panose="020B0502040204020203" pitchFamily="34" charset="0"/>
              </a:rPr>
              <a:t>In this fast age, people need to reach destinations quickly. Automobiles help us achieve that. </a:t>
            </a:r>
            <a:endParaRPr lang="en-US" sz="700" dirty="0" smtClean="0">
              <a:solidFill>
                <a:schemeClr val="tx1"/>
              </a:solidFill>
              <a:latin typeface="Bahnschrift Condensed" panose="020B0502040204020203" pitchFamily="34" charset="0"/>
            </a:endParaRPr>
          </a:p>
          <a:p>
            <a:pPr algn="l"/>
            <a:r>
              <a:rPr lang="en-US" sz="2000" dirty="0" smtClean="0">
                <a:solidFill>
                  <a:schemeClr val="tx1"/>
                </a:solidFill>
                <a:latin typeface="Bahnschrift Condensed" panose="020B0502040204020203" pitchFamily="34" charset="0"/>
              </a:rPr>
              <a:t>Any development has a huge impact on people’s lives.</a:t>
            </a:r>
          </a:p>
          <a:p>
            <a:pPr algn="l"/>
            <a:r>
              <a:rPr lang="en-US" sz="2000" dirty="0" smtClean="0">
                <a:solidFill>
                  <a:schemeClr val="tx1"/>
                </a:solidFill>
                <a:latin typeface="Bahnschrift Condensed" panose="020B0502040204020203" pitchFamily="34" charset="0"/>
              </a:rPr>
              <a:t>Since you </a:t>
            </a:r>
            <a:r>
              <a:rPr lang="en-US" sz="2000" b="1" dirty="0" smtClean="0">
                <a:solidFill>
                  <a:schemeClr val="tx1"/>
                </a:solidFill>
                <a:latin typeface="Bahnschrift Condensed" panose="020B0502040204020203" pitchFamily="34" charset="0"/>
              </a:rPr>
              <a:t>invest</a:t>
            </a:r>
            <a:r>
              <a:rPr lang="en-US" sz="2000" dirty="0" smtClean="0">
                <a:solidFill>
                  <a:schemeClr val="tx1"/>
                </a:solidFill>
                <a:latin typeface="Bahnschrift Condensed" panose="020B0502040204020203" pitchFamily="34" charset="0"/>
              </a:rPr>
              <a:t> money in vehicle, need to maintain.</a:t>
            </a:r>
          </a:p>
          <a:p>
            <a:pPr algn="l">
              <a:lnSpc>
                <a:spcPct val="150000"/>
              </a:lnSpc>
            </a:pPr>
            <a:r>
              <a:rPr lang="en-US" b="1" dirty="0" smtClean="0">
                <a:solidFill>
                  <a:schemeClr val="tx1"/>
                </a:solidFill>
                <a:latin typeface="Bahnschrift Condensed" panose="020B0502040204020203" pitchFamily="34" charset="0"/>
              </a:rPr>
              <a:t>Why regular maintenance?</a:t>
            </a:r>
          </a:p>
          <a:p>
            <a:pPr marL="342900" indent="-342900" algn="l">
              <a:buFont typeface="Arial" pitchFamily="34" charset="0"/>
              <a:buChar char="•"/>
            </a:pPr>
            <a:r>
              <a:rPr lang="en-US" b="1" dirty="0" smtClean="0">
                <a:solidFill>
                  <a:schemeClr val="tx1"/>
                </a:solidFill>
                <a:latin typeface="Bahnschrift Condensed" panose="020B0502040204020203" pitchFamily="34" charset="0"/>
              </a:rPr>
              <a:t>Increased safety:  </a:t>
            </a:r>
            <a:r>
              <a:rPr lang="en-US" sz="2000" dirty="0">
                <a:latin typeface="Bahnschrift Condensed" panose="020B0502040204020203" pitchFamily="34" charset="0"/>
              </a:rPr>
              <a:t>B</a:t>
            </a:r>
            <a:r>
              <a:rPr lang="en-US" sz="2000" dirty="0" smtClean="0">
                <a:solidFill>
                  <a:schemeClr val="tx1"/>
                </a:solidFill>
                <a:latin typeface="Bahnschrift Condensed" panose="020B0502040204020203" pitchFamily="34" charset="0"/>
              </a:rPr>
              <a:t>reakdown of vehicle at deserted places unexpectedly. </a:t>
            </a:r>
          </a:p>
          <a:p>
            <a:pPr marL="342900" indent="-342900" algn="l">
              <a:buFont typeface="Arial" pitchFamily="34" charset="0"/>
              <a:buChar char="•"/>
            </a:pPr>
            <a:r>
              <a:rPr lang="en-US" b="1" dirty="0" smtClean="0">
                <a:solidFill>
                  <a:schemeClr val="tx1"/>
                </a:solidFill>
                <a:latin typeface="Bahnschrift Condensed" panose="020B0502040204020203" pitchFamily="34" charset="0"/>
              </a:rPr>
              <a:t>Reduced repair cost</a:t>
            </a:r>
            <a:r>
              <a:rPr lang="en-US" sz="2000" b="1" dirty="0" smtClean="0">
                <a:solidFill>
                  <a:schemeClr val="tx1"/>
                </a:solidFill>
                <a:latin typeface="Bahnschrift Condensed" panose="020B0502040204020203" pitchFamily="34" charset="0"/>
              </a:rPr>
              <a:t>:</a:t>
            </a:r>
            <a:r>
              <a:rPr lang="en-US" sz="2000" dirty="0" smtClean="0">
                <a:solidFill>
                  <a:schemeClr val="tx1"/>
                </a:solidFill>
                <a:latin typeface="Bahnschrift Condensed" panose="020B0502040204020203" pitchFamily="34" charset="0"/>
              </a:rPr>
              <a:t>  Unexpected repairs are very expensive. </a:t>
            </a:r>
          </a:p>
          <a:p>
            <a:pPr marL="342900" indent="-342900" algn="l">
              <a:buFont typeface="Arial" pitchFamily="34" charset="0"/>
              <a:buChar char="•"/>
            </a:pPr>
            <a:r>
              <a:rPr lang="en-US" b="1" dirty="0" smtClean="0">
                <a:solidFill>
                  <a:schemeClr val="tx1"/>
                </a:solidFill>
                <a:latin typeface="Bahnschrift Condensed" panose="020B0502040204020203" pitchFamily="34" charset="0"/>
              </a:rPr>
              <a:t>Extend life</a:t>
            </a:r>
            <a:r>
              <a:rPr lang="en-US" dirty="0" smtClean="0">
                <a:solidFill>
                  <a:schemeClr val="tx1"/>
                </a:solidFill>
                <a:latin typeface="Bahnschrift Condensed" panose="020B0502040204020203" pitchFamily="34" charset="0"/>
              </a:rPr>
              <a:t> </a:t>
            </a:r>
            <a:r>
              <a:rPr lang="en-US" sz="2000" dirty="0" smtClean="0">
                <a:solidFill>
                  <a:schemeClr val="tx1"/>
                </a:solidFill>
                <a:latin typeface="Bahnschrift Condensed" panose="020B0502040204020203" pitchFamily="34" charset="0"/>
              </a:rPr>
              <a:t>of your vehicle.</a:t>
            </a:r>
          </a:p>
          <a:p>
            <a:pPr algn="l"/>
            <a:endParaRPr lang="en-US" sz="700" dirty="0" smtClean="0">
              <a:solidFill>
                <a:schemeClr val="tx1"/>
              </a:solidFill>
              <a:latin typeface="Bahnschrift Condensed" panose="020B0502040204020203" pitchFamily="34" charset="0"/>
            </a:endParaRPr>
          </a:p>
          <a:p>
            <a:pPr algn="l"/>
            <a:r>
              <a:rPr lang="en-US" sz="2000" dirty="0" smtClean="0">
                <a:solidFill>
                  <a:schemeClr val="tx1"/>
                </a:solidFill>
                <a:latin typeface="Bahnschrift Condensed" panose="020B0502040204020203" pitchFamily="34" charset="0"/>
              </a:rPr>
              <a:t>The automobile industry strives to produce a vehicle that </a:t>
            </a:r>
            <a:r>
              <a:rPr lang="en-US" sz="2000" b="1" dirty="0" smtClean="0">
                <a:solidFill>
                  <a:schemeClr val="tx1"/>
                </a:solidFill>
                <a:latin typeface="Bahnschrift Condensed" panose="020B0502040204020203" pitchFamily="34" charset="0"/>
              </a:rPr>
              <a:t>reduce pollution levels</a:t>
            </a:r>
            <a:r>
              <a:rPr lang="en-US" sz="2000" dirty="0" smtClean="0">
                <a:solidFill>
                  <a:schemeClr val="tx1"/>
                </a:solidFill>
                <a:latin typeface="Bahnschrift Condensed" panose="020B0502040204020203" pitchFamily="34" charset="0"/>
              </a:rPr>
              <a:t> along with other things.</a:t>
            </a:r>
          </a:p>
          <a:p>
            <a:pPr algn="l"/>
            <a:endParaRPr lang="en-IN" sz="2000" dirty="0">
              <a:solidFill>
                <a:schemeClr val="tx1"/>
              </a:solidFill>
              <a:latin typeface="Bahnschrift Condensed" panose="020B0502040204020203" pitchFamily="34" charset="0"/>
            </a:endParaRPr>
          </a:p>
        </p:txBody>
      </p:sp>
      <p:sp>
        <p:nvSpPr>
          <p:cNvPr id="10" name="TextBox 9"/>
          <p:cNvSpPr txBox="1"/>
          <p:nvPr/>
        </p:nvSpPr>
        <p:spPr>
          <a:xfrm>
            <a:off x="1451825" y="1407496"/>
            <a:ext cx="5328592" cy="461665"/>
          </a:xfrm>
          <a:prstGeom prst="rect">
            <a:avLst/>
          </a:prstGeom>
          <a:noFill/>
        </p:spPr>
        <p:txBody>
          <a:bodyPr wrap="square" rtlCol="0">
            <a:spAutoFit/>
          </a:bodyPr>
          <a:lstStyle/>
          <a:p>
            <a:r>
              <a:rPr lang="en-US" sz="2400" b="1" dirty="0" smtClean="0">
                <a:latin typeface="Bahnschrift SemiBold" panose="020B0502040204020203" pitchFamily="34" charset="0"/>
              </a:rPr>
              <a:t>Role of Automobile in our life</a:t>
            </a:r>
            <a:endParaRPr lang="en-IN" sz="2400" b="1" dirty="0">
              <a:latin typeface="Bahnschrift SemiBold" panose="020B0502040204020203" pitchFamily="34" charset="0"/>
            </a:endParaRPr>
          </a:p>
        </p:txBody>
      </p:sp>
      <p:pic>
        <p:nvPicPr>
          <p:cNvPr id="12" name="Picture 4" descr="31,266 Troubles Cliparts, Stock Vector And Royalty Free Troubles ..."/>
          <p:cNvPicPr>
            <a:picLocks noChangeAspect="1" noChangeArrowheads="1"/>
          </p:cNvPicPr>
          <p:nvPr/>
        </p:nvPicPr>
        <p:blipFill rotWithShape="1">
          <a:blip r:embed="rId4">
            <a:extLst>
              <a:ext uri="{28A0092B-C50C-407E-A947-70E740481C1C}">
                <a14:useLocalDpi xmlns:a14="http://schemas.microsoft.com/office/drawing/2010/main" val="0"/>
              </a:ext>
            </a:extLst>
          </a:blip>
          <a:srcRect l="3118" t="19296" b="19593"/>
          <a:stretch/>
        </p:blipFill>
        <p:spPr bwMode="auto">
          <a:xfrm>
            <a:off x="8106764" y="3716990"/>
            <a:ext cx="4050286" cy="2374860"/>
          </a:xfrm>
          <a:prstGeom prst="rect">
            <a:avLst/>
          </a:prstGeom>
          <a:noFill/>
          <a:extLst>
            <a:ext uri="{909E8E84-426E-40DD-AFC4-6F175D3DCCD1}">
              <a14:hiddenFill xmlns:a14="http://schemas.microsoft.com/office/drawing/2010/main">
                <a:solidFill>
                  <a:srgbClr val="FFFFFF"/>
                </a:solidFill>
              </a14:hiddenFill>
            </a:ext>
          </a:extLst>
        </p:spPr>
      </p:pic>
      <p:sp>
        <p:nvSpPr>
          <p:cNvPr id="13" name="Oval Callout 12"/>
          <p:cNvSpPr/>
          <p:nvPr/>
        </p:nvSpPr>
        <p:spPr>
          <a:xfrm>
            <a:off x="10045091" y="3036299"/>
            <a:ext cx="2111959" cy="1152128"/>
          </a:xfrm>
          <a:prstGeom prst="wedgeEllipseCallou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Oh! I didn’t see this coming </a:t>
            </a:r>
            <a:endParaRPr lang="en-IN" b="1" dirty="0">
              <a:solidFill>
                <a:schemeClr val="tx1"/>
              </a:solidFill>
            </a:endParaRPr>
          </a:p>
        </p:txBody>
      </p:sp>
    </p:spTree>
    <p:extLst>
      <p:ext uri="{BB962C8B-B14F-4D97-AF65-F5344CB8AC3E}">
        <p14:creationId xmlns:p14="http://schemas.microsoft.com/office/powerpoint/2010/main" val="2095845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570645" y="336429"/>
            <a:ext cx="6278729" cy="923330"/>
          </a:xfrm>
          <a:prstGeom prst="rect">
            <a:avLst/>
          </a:prstGeom>
          <a:noFill/>
        </p:spPr>
        <p:txBody>
          <a:bodyPr wrap="square" lIns="91440" tIns="45720" rIns="91440" bIns="45720">
            <a:spAutoFit/>
          </a:bodyPr>
          <a:lstStyle/>
          <a:p>
            <a:pPr algn="ctr"/>
            <a:r>
              <a:rPr lang="en-US" sz="5400" b="1" cap="none" spc="0" dirty="0" smtClean="0">
                <a:ln w="9525">
                  <a:solidFill>
                    <a:schemeClr val="bg1"/>
                  </a:solidFill>
                  <a:prstDash val="solid"/>
                </a:ln>
                <a:solidFill>
                  <a:schemeClr val="accent5">
                    <a:lumMod val="75000"/>
                  </a:schemeClr>
                </a:solidFill>
                <a:latin typeface="Bahnschrift Condensed" panose="020B0502040204020203" pitchFamily="34" charset="0"/>
                <a:ea typeface="Tahoma" panose="020B0604030504040204" pitchFamily="34" charset="0"/>
                <a:cs typeface="Tahoma" panose="020B0604030504040204" pitchFamily="34" charset="0"/>
              </a:rPr>
              <a:t>INTRODUCTION</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a typeface="Tahoma" panose="020B0604030504040204" pitchFamily="34" charset="0"/>
              <a:cs typeface="Tahoma" panose="020B0604030504040204" pitchFamily="34" charset="0"/>
            </a:endParaRPr>
          </a:p>
        </p:txBody>
      </p:sp>
      <p:pic>
        <p:nvPicPr>
          <p:cNvPr id="5" name="Picture 6" descr="Crashed Car Cartoon Vector Illustration 47606829 - Megapix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80"/>
          <a:stretch/>
        </p:blipFill>
        <p:spPr bwMode="auto">
          <a:xfrm>
            <a:off x="9100309" y="2215298"/>
            <a:ext cx="2908927" cy="21714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Grease Lubricating Stock Illustrations – 38 Grease Lubricating ..."/>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24" t="7001" b="18511"/>
          <a:stretch/>
        </p:blipFill>
        <p:spPr bwMode="auto">
          <a:xfrm>
            <a:off x="6527254" y="4797152"/>
            <a:ext cx="2573055" cy="2028643"/>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p:cNvSpPr>
            <a:spLocks noGrp="1"/>
          </p:cNvSpPr>
          <p:nvPr>
            <p:ph type="subTitle" idx="1"/>
          </p:nvPr>
        </p:nvSpPr>
        <p:spPr>
          <a:xfrm>
            <a:off x="1584346" y="1278873"/>
            <a:ext cx="7171465" cy="5969919"/>
          </a:xfrm>
        </p:spPr>
        <p:txBody>
          <a:bodyPr>
            <a:noAutofit/>
          </a:bodyPr>
          <a:lstStyle/>
          <a:p>
            <a:pPr algn="just">
              <a:lnSpc>
                <a:spcPct val="150000"/>
              </a:lnSpc>
            </a:pPr>
            <a:endParaRPr lang="en-US" sz="2000" dirty="0" smtClean="0">
              <a:solidFill>
                <a:schemeClr val="tx1"/>
              </a:solidFill>
              <a:latin typeface="Bahnschrift SemiBold" panose="020B0502040204020203" pitchFamily="34" charset="0"/>
            </a:endParaRPr>
          </a:p>
          <a:p>
            <a:pPr algn="just"/>
            <a:r>
              <a:rPr lang="en-US" sz="1600" dirty="0" smtClean="0">
                <a:solidFill>
                  <a:schemeClr val="tx1"/>
                </a:solidFill>
                <a:latin typeface="Bahnschrift SemiBold" panose="020B0502040204020203" pitchFamily="34" charset="0"/>
              </a:rPr>
              <a:t>In predictive maintenance we strive to predict the likelihood of failure, so need to monitor the parts that most important parts to functioning of vehicle.</a:t>
            </a:r>
          </a:p>
          <a:p>
            <a:pPr algn="just">
              <a:lnSpc>
                <a:spcPct val="150000"/>
              </a:lnSpc>
            </a:pPr>
            <a:r>
              <a:rPr lang="en-US" sz="1600" dirty="0" smtClean="0">
                <a:solidFill>
                  <a:schemeClr val="tx1"/>
                </a:solidFill>
                <a:latin typeface="Bahnschrift SemiBold" panose="020B0502040204020203" pitchFamily="34" charset="0"/>
              </a:rPr>
              <a:t>Hence we have found the main reasons for vehicle breakdown </a:t>
            </a:r>
          </a:p>
          <a:p>
            <a:pPr algn="just"/>
            <a:r>
              <a:rPr lang="en-US" dirty="0" smtClean="0">
                <a:solidFill>
                  <a:srgbClr val="FF0000"/>
                </a:solidFill>
                <a:latin typeface="Bahnschrift SemiBold" panose="020B0502040204020203" pitchFamily="34" charset="0"/>
              </a:rPr>
              <a:t>Reasons</a:t>
            </a:r>
            <a:r>
              <a:rPr lang="en-US" sz="1600" dirty="0" smtClean="0">
                <a:solidFill>
                  <a:srgbClr val="FF0000"/>
                </a:solidFill>
                <a:latin typeface="Bahnschrift SemiBold" panose="020B0502040204020203" pitchFamily="34" charset="0"/>
              </a:rPr>
              <a:t> </a:t>
            </a:r>
            <a:endParaRPr lang="en-US" sz="1600" dirty="0">
              <a:solidFill>
                <a:srgbClr val="FF0000"/>
              </a:solidFill>
              <a:latin typeface="Bahnschrift SemiBold" panose="020B0502040204020203" pitchFamily="34" charset="0"/>
            </a:endParaRPr>
          </a:p>
          <a:p>
            <a:pPr marL="342900" indent="-342900" algn="just">
              <a:buFont typeface="Arial" pitchFamily="34" charset="0"/>
              <a:buChar char="•"/>
            </a:pPr>
            <a:r>
              <a:rPr lang="en-US" sz="1600" dirty="0">
                <a:latin typeface="Bahnschrift SemiBold" panose="020B0502040204020203" pitchFamily="34" charset="0"/>
              </a:rPr>
              <a:t>B</a:t>
            </a:r>
            <a:r>
              <a:rPr lang="en-US" sz="1600" dirty="0" smtClean="0">
                <a:solidFill>
                  <a:schemeClr val="tx1"/>
                </a:solidFill>
                <a:latin typeface="Bahnschrift SemiBold" panose="020B0502040204020203" pitchFamily="34" charset="0"/>
              </a:rPr>
              <a:t>ad engine health and cause engine failure – Lube Oil &amp; </a:t>
            </a:r>
            <a:r>
              <a:rPr lang="en-US" sz="1600" dirty="0" err="1" smtClean="0">
                <a:solidFill>
                  <a:schemeClr val="tx1"/>
                </a:solidFill>
                <a:latin typeface="Bahnschrift SemiBold" panose="020B0502040204020203" pitchFamily="34" charset="0"/>
              </a:rPr>
              <a:t>AdBlue</a:t>
            </a:r>
            <a:endParaRPr lang="en-US" sz="1600" dirty="0" smtClean="0">
              <a:solidFill>
                <a:schemeClr val="tx1"/>
              </a:solidFill>
              <a:latin typeface="Bahnschrift SemiBold" panose="020B0502040204020203" pitchFamily="34" charset="0"/>
            </a:endParaRPr>
          </a:p>
          <a:p>
            <a:pPr marL="342900" indent="-342900" algn="just">
              <a:buFont typeface="Arial" pitchFamily="34" charset="0"/>
              <a:buChar char="•"/>
            </a:pPr>
            <a:r>
              <a:rPr lang="en-US" sz="1600" dirty="0" smtClean="0">
                <a:solidFill>
                  <a:schemeClr val="tx1"/>
                </a:solidFill>
                <a:latin typeface="Bahnschrift SemiBold" panose="020B0502040204020203" pitchFamily="34" charset="0"/>
              </a:rPr>
              <a:t>Clutch pads and Gear Box being damaged soon</a:t>
            </a:r>
          </a:p>
          <a:p>
            <a:pPr algn="just"/>
            <a:endParaRPr lang="en-US" sz="400" dirty="0" smtClean="0">
              <a:solidFill>
                <a:schemeClr val="tx1"/>
              </a:solidFill>
              <a:latin typeface="Bahnschrift SemiBold" panose="020B0502040204020203" pitchFamily="34" charset="0"/>
            </a:endParaRPr>
          </a:p>
          <a:p>
            <a:pPr algn="just"/>
            <a:r>
              <a:rPr lang="en-US" sz="1600" dirty="0" smtClean="0">
                <a:solidFill>
                  <a:schemeClr val="tx1"/>
                </a:solidFill>
                <a:latin typeface="Bahnschrift SemiBold" panose="020B0502040204020203" pitchFamily="34" charset="0"/>
              </a:rPr>
              <a:t>So we are monitoring theses systems using </a:t>
            </a:r>
            <a:r>
              <a:rPr lang="en-US" sz="1600" b="1" dirty="0" smtClean="0">
                <a:solidFill>
                  <a:schemeClr val="tx1"/>
                </a:solidFill>
                <a:latin typeface="Bahnschrift SemiBold" panose="020B0502040204020203" pitchFamily="34" charset="0"/>
              </a:rPr>
              <a:t>Sensors </a:t>
            </a:r>
            <a:r>
              <a:rPr lang="en-US" sz="1600" dirty="0" smtClean="0">
                <a:solidFill>
                  <a:schemeClr val="tx1"/>
                </a:solidFill>
                <a:latin typeface="Bahnschrift SemiBold" panose="020B0502040204020203" pitchFamily="34" charset="0"/>
              </a:rPr>
              <a:t>and </a:t>
            </a:r>
            <a:r>
              <a:rPr lang="en-US" sz="1600" b="1" dirty="0" smtClean="0">
                <a:solidFill>
                  <a:schemeClr val="tx1"/>
                </a:solidFill>
                <a:latin typeface="Bahnschrift SemiBold" panose="020B0502040204020203" pitchFamily="34" charset="0"/>
              </a:rPr>
              <a:t>Predict</a:t>
            </a:r>
            <a:r>
              <a:rPr lang="en-US" sz="1600" dirty="0" smtClean="0">
                <a:solidFill>
                  <a:schemeClr val="tx1"/>
                </a:solidFill>
                <a:latin typeface="Bahnschrift SemiBold" panose="020B0502040204020203" pitchFamily="34" charset="0"/>
              </a:rPr>
              <a:t>.</a:t>
            </a:r>
            <a:r>
              <a:rPr lang="en-US" sz="1600" b="1" dirty="0" smtClean="0">
                <a:solidFill>
                  <a:schemeClr val="tx1"/>
                </a:solidFill>
                <a:latin typeface="Bahnschrift SemiBold" panose="020B0502040204020203" pitchFamily="34" charset="0"/>
              </a:rPr>
              <a:t> </a:t>
            </a:r>
          </a:p>
          <a:p>
            <a:pPr algn="just"/>
            <a:endParaRPr lang="en-US" sz="1600" dirty="0">
              <a:solidFill>
                <a:schemeClr val="tx1"/>
              </a:solidFill>
              <a:latin typeface="Bahnschrift SemiBold" panose="020B0502040204020203" pitchFamily="34" charset="0"/>
            </a:endParaRPr>
          </a:p>
          <a:p>
            <a:pPr algn="just"/>
            <a:r>
              <a:rPr lang="en-US" sz="1600" dirty="0" smtClean="0">
                <a:solidFill>
                  <a:schemeClr val="tx1"/>
                </a:solidFill>
                <a:latin typeface="Bahnschrift SemiBold" panose="020B0502040204020203" pitchFamily="34" charset="0"/>
              </a:rPr>
              <a:t>Thus the main systems are –  </a:t>
            </a:r>
          </a:p>
          <a:p>
            <a:pPr marL="457200" indent="-457200" algn="just">
              <a:buAutoNum type="arabicParenR"/>
            </a:pPr>
            <a:r>
              <a:rPr lang="en-US" sz="1600" dirty="0" err="1" smtClean="0">
                <a:solidFill>
                  <a:schemeClr val="tx1"/>
                </a:solidFill>
                <a:latin typeface="Bahnschrift SemiBold" panose="020B0502040204020203" pitchFamily="34" charset="0"/>
              </a:rPr>
              <a:t>AdBlue</a:t>
            </a:r>
            <a:r>
              <a:rPr lang="en-US" sz="1600" dirty="0" smtClean="0">
                <a:solidFill>
                  <a:schemeClr val="tx1"/>
                </a:solidFill>
                <a:latin typeface="Bahnschrift SemiBold" panose="020B0502040204020203" pitchFamily="34" charset="0"/>
              </a:rPr>
              <a:t> </a:t>
            </a:r>
          </a:p>
          <a:p>
            <a:pPr marL="457200" indent="-457200" algn="just">
              <a:buAutoNum type="arabicParenR"/>
            </a:pPr>
            <a:r>
              <a:rPr lang="en-US" sz="1600" dirty="0" smtClean="0">
                <a:solidFill>
                  <a:schemeClr val="tx1"/>
                </a:solidFill>
                <a:latin typeface="Bahnschrift SemiBold" panose="020B0502040204020203" pitchFamily="34" charset="0"/>
              </a:rPr>
              <a:t>Lube Oil</a:t>
            </a:r>
          </a:p>
          <a:p>
            <a:pPr marL="457200" indent="-457200" algn="just">
              <a:buAutoNum type="arabicParenR"/>
            </a:pPr>
            <a:r>
              <a:rPr lang="en-US" sz="1600" dirty="0" smtClean="0">
                <a:solidFill>
                  <a:schemeClr val="tx1"/>
                </a:solidFill>
                <a:latin typeface="Bahnschrift SemiBold" panose="020B0502040204020203" pitchFamily="34" charset="0"/>
              </a:rPr>
              <a:t>Clutch and Gear </a:t>
            </a:r>
            <a:endParaRPr lang="en-IN" sz="1600" dirty="0">
              <a:solidFill>
                <a:schemeClr val="tx1"/>
              </a:solidFill>
              <a:latin typeface="Bahnschrift SemiBold" panose="020B0502040204020203" pitchFamily="34" charset="0"/>
            </a:endParaRPr>
          </a:p>
        </p:txBody>
      </p:sp>
      <p:pic>
        <p:nvPicPr>
          <p:cNvPr id="11" name="Picture 4" descr="Technical Gears Transprent Png Free Download Clutch - Gear Machine ..."/>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595" t="5443" r="4777" b="10038"/>
          <a:stretch/>
        </p:blipFill>
        <p:spPr bwMode="auto">
          <a:xfrm>
            <a:off x="9263558" y="4869160"/>
            <a:ext cx="2759882" cy="17281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What is AdBl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1070" y="5089667"/>
            <a:ext cx="1408346" cy="157048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584346" y="1292469"/>
            <a:ext cx="5841664" cy="523220"/>
          </a:xfrm>
          <a:prstGeom prst="rect">
            <a:avLst/>
          </a:prstGeom>
        </p:spPr>
        <p:txBody>
          <a:bodyPr wrap="none">
            <a:spAutoFit/>
          </a:bodyPr>
          <a:lstStyle/>
          <a:p>
            <a:r>
              <a:rPr lang="en-US" sz="2800" b="1" dirty="0" smtClean="0">
                <a:solidFill>
                  <a:schemeClr val="tx1"/>
                </a:solidFill>
                <a:latin typeface="Bahnschrift Condensed" panose="020B0502040204020203" pitchFamily="34" charset="0"/>
              </a:rPr>
              <a:t>How to Regularly Monitor and Maintain vehicle?</a:t>
            </a:r>
            <a:endParaRPr lang="en-IN" sz="2800" b="1" dirty="0">
              <a:latin typeface="Bahnschrift Condensed" panose="020B0502040204020203" pitchFamily="34" charset="0"/>
            </a:endParaRPr>
          </a:p>
        </p:txBody>
      </p:sp>
    </p:spTree>
    <p:extLst>
      <p:ext uri="{BB962C8B-B14F-4D97-AF65-F5344CB8AC3E}">
        <p14:creationId xmlns:p14="http://schemas.microsoft.com/office/powerpoint/2010/main" val="28239229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987421" y="465826"/>
            <a:ext cx="3348995"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lumMod val="75000"/>
                  </a:schemeClr>
                </a:solidFill>
                <a:latin typeface="Bahnschrift Condensed" panose="020B0502040204020203" pitchFamily="34" charset="0"/>
              </a:rPr>
              <a:t>INTRODUCTION</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pic>
        <p:nvPicPr>
          <p:cNvPr id="5" name="Picture 2" descr="Driving Stock Illustrations – 75,381 Driving Stock Illustration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460" y="3501008"/>
            <a:ext cx="4277037" cy="321297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1622448" y="1602921"/>
            <a:ext cx="6565805"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dirty="0" smtClean="0">
                <a:latin typeface="Arial Black" panose="020B0A04020102020204" pitchFamily="34" charset="0"/>
              </a:rPr>
              <a:t>Aim of our Project </a:t>
            </a:r>
            <a:r>
              <a:rPr lang="en-US" dirty="0" smtClean="0">
                <a:latin typeface="Bahnschrift SemiBold" panose="020B0502040204020203" pitchFamily="34" charset="0"/>
              </a:rPr>
              <a:t>:</a:t>
            </a:r>
          </a:p>
          <a:p>
            <a:pPr algn="l">
              <a:lnSpc>
                <a:spcPct val="150000"/>
              </a:lnSpc>
            </a:pPr>
            <a:r>
              <a:rPr lang="en-US" sz="1900" dirty="0" smtClean="0">
                <a:latin typeface="Bahnschrift SemiBold" panose="020B0502040204020203" pitchFamily="34" charset="0"/>
              </a:rPr>
              <a:t>Not the type of maintenance where we tell user the next service deadline.</a:t>
            </a:r>
            <a:endParaRPr lang="en-IN" sz="1900" dirty="0" smtClean="0">
              <a:latin typeface="Bahnschrift SemiBold" panose="020B0502040204020203" pitchFamily="34" charset="0"/>
            </a:endParaRPr>
          </a:p>
          <a:p>
            <a:pPr algn="l">
              <a:lnSpc>
                <a:spcPct val="150000"/>
              </a:lnSpc>
            </a:pPr>
            <a:r>
              <a:rPr lang="en-US" sz="1900" dirty="0" smtClean="0">
                <a:latin typeface="Bahnschrift SemiBold" panose="020B0502040204020203" pitchFamily="34" charset="0"/>
              </a:rPr>
              <a:t>Regular monitoring is the best solution – for a healthy vehicle and reduce risk of car breakdown unexpectedly.</a:t>
            </a:r>
            <a:endParaRPr lang="en-IN" sz="1900" dirty="0" smtClean="0">
              <a:latin typeface="Bahnschrift SemiBold" panose="020B0502040204020203" pitchFamily="34" charset="0"/>
            </a:endParaRPr>
          </a:p>
          <a:p>
            <a:pPr algn="l">
              <a:lnSpc>
                <a:spcPct val="150000"/>
              </a:lnSpc>
            </a:pPr>
            <a:r>
              <a:rPr lang="en-US" sz="1900" dirty="0" smtClean="0">
                <a:latin typeface="Bahnschrift SemiBold" panose="020B0502040204020203" pitchFamily="34" charset="0"/>
              </a:rPr>
              <a:t>Here in our project we use sensor technology along with </a:t>
            </a:r>
            <a:r>
              <a:rPr lang="en-US" sz="1900" dirty="0" err="1" smtClean="0">
                <a:latin typeface="Bahnschrift SemiBold" panose="020B0502040204020203" pitchFamily="34" charset="0"/>
              </a:rPr>
              <a:t>IoT</a:t>
            </a:r>
            <a:r>
              <a:rPr lang="en-US" sz="1900" dirty="0" smtClean="0">
                <a:latin typeface="Bahnschrift SemiBold" panose="020B0502040204020203" pitchFamily="34" charset="0"/>
              </a:rPr>
              <a:t> technology to provide real-time information about the vehicle condition to the user and service station for the purpose of </a:t>
            </a:r>
            <a:r>
              <a:rPr lang="en-US" sz="1900" b="1" dirty="0" smtClean="0">
                <a:solidFill>
                  <a:srgbClr val="00B050"/>
                </a:solidFill>
                <a:latin typeface="Bahnschrift SemiBold" panose="020B0502040204020203" pitchFamily="34" charset="0"/>
              </a:rPr>
              <a:t>EARLY DETECTION</a:t>
            </a:r>
            <a:r>
              <a:rPr lang="en-US" sz="1900" dirty="0" smtClean="0">
                <a:latin typeface="Bahnschrift SemiBold" panose="020B0502040204020203" pitchFamily="34" charset="0"/>
              </a:rPr>
              <a:t>.</a:t>
            </a:r>
          </a:p>
          <a:p>
            <a:pPr>
              <a:lnSpc>
                <a:spcPct val="150000"/>
              </a:lnSpc>
            </a:pPr>
            <a:endParaRPr lang="en-IN" sz="1900" dirty="0">
              <a:latin typeface="Bookman Old Style" pitchFamily="18" charset="0"/>
            </a:endParaRPr>
          </a:p>
        </p:txBody>
      </p:sp>
      <p:sp>
        <p:nvSpPr>
          <p:cNvPr id="10" name="Oval Callout 9"/>
          <p:cNvSpPr/>
          <p:nvPr/>
        </p:nvSpPr>
        <p:spPr>
          <a:xfrm>
            <a:off x="9407574" y="2276872"/>
            <a:ext cx="2066528" cy="1080120"/>
          </a:xfrm>
          <a:prstGeom prst="wedgeEllipseCallou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dirty="0" smtClean="0">
                <a:solidFill>
                  <a:schemeClr val="tx1"/>
                </a:solidFill>
              </a:rPr>
              <a:t>No more  Sudden Breakdowns </a:t>
            </a:r>
            <a:endParaRPr lang="en-IN" sz="1900" b="1" dirty="0">
              <a:solidFill>
                <a:schemeClr val="tx1"/>
              </a:solidFill>
            </a:endParaRPr>
          </a:p>
        </p:txBody>
      </p:sp>
    </p:spTree>
    <p:extLst>
      <p:ext uri="{BB962C8B-B14F-4D97-AF65-F5344CB8AC3E}">
        <p14:creationId xmlns:p14="http://schemas.microsoft.com/office/powerpoint/2010/main" val="17685220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802997" y="396815"/>
            <a:ext cx="4597734"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lumMod val="75000"/>
                  </a:schemeClr>
                </a:solidFill>
                <a:latin typeface="Bahnschrift Condensed" panose="020B0502040204020203" pitchFamily="34" charset="0"/>
              </a:rPr>
              <a:t>LITERATURE SURVEY</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sp>
        <p:nvSpPr>
          <p:cNvPr id="7" name="Content Placeholder 2">
            <a:extLst>
              <a:ext uri="{FF2B5EF4-FFF2-40B4-BE49-F238E27FC236}">
                <a16:creationId xmlns="" xmlns:a16="http://schemas.microsoft.com/office/drawing/2014/main" id="{1441F786-1FF4-4727-948E-0FCB99F2D8FB}"/>
              </a:ext>
            </a:extLst>
          </p:cNvPr>
          <p:cNvSpPr txBox="1">
            <a:spLocks/>
          </p:cNvSpPr>
          <p:nvPr/>
        </p:nvSpPr>
        <p:spPr>
          <a:xfrm>
            <a:off x="1436342" y="1839519"/>
            <a:ext cx="10416352" cy="480282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b="1" dirty="0" smtClean="0">
                <a:latin typeface="Times New Roman" panose="02020603050405020304" pitchFamily="18" charset="0"/>
                <a:cs typeface="Times New Roman" panose="02020603050405020304" pitchFamily="18" charset="0"/>
              </a:rPr>
              <a:t>[1] </a:t>
            </a:r>
            <a:r>
              <a:rPr lang="en-US" b="1" dirty="0" err="1" smtClean="0">
                <a:latin typeface="Times New Roman" panose="02020603050405020304" pitchFamily="18" charset="0"/>
                <a:cs typeface="Times New Roman" panose="02020603050405020304" pitchFamily="18" charset="0"/>
              </a:rPr>
              <a:t>Nityanand</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Kumawat</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Parama</a:t>
            </a:r>
            <a:r>
              <a:rPr lang="en-US" b="1" dirty="0" smtClean="0">
                <a:latin typeface="Times New Roman" panose="02020603050405020304" pitchFamily="18" charset="0"/>
                <a:cs typeface="Times New Roman" panose="02020603050405020304" pitchFamily="18" charset="0"/>
              </a:rPr>
              <a:t> Pal, </a:t>
            </a:r>
            <a:r>
              <a:rPr lang="en-US" b="1" dirty="0" err="1" smtClean="0">
                <a:latin typeface="Times New Roman" panose="02020603050405020304" pitchFamily="18" charset="0"/>
                <a:cs typeface="Times New Roman" panose="02020603050405020304" pitchFamily="18" charset="0"/>
              </a:rPr>
              <a:t>Manoj</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Varma</a:t>
            </a:r>
            <a:r>
              <a:rPr lang="en-US" b="1" i="1" dirty="0" smtClean="0">
                <a:latin typeface="Times New Roman" panose="02020603050405020304" pitchFamily="18" charset="0"/>
                <a:cs typeface="Times New Roman" panose="02020603050405020304" pitchFamily="18" charset="0"/>
              </a:rPr>
              <a:t>, “Quality Monitoring of Diesel Exhaust Fluid in Vehicles using Diffractive Interference Sensors</a:t>
            </a:r>
            <a:r>
              <a:rPr lang="en-US" b="1" i="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8th International Conference on automobile and mechanical </a:t>
            </a:r>
            <a:r>
              <a:rPr lang="en-US" b="1" dirty="0" smtClean="0">
                <a:latin typeface="Times New Roman" panose="02020603050405020304" pitchFamily="18" charset="0"/>
                <a:cs typeface="Times New Roman" panose="02020603050405020304" pitchFamily="18" charset="0"/>
              </a:rPr>
              <a:t>engineering, IEEE 2014</a:t>
            </a:r>
          </a:p>
          <a:p>
            <a:pPr algn="just"/>
            <a:r>
              <a:rPr lang="en-US" dirty="0" smtClean="0">
                <a:latin typeface="Times New Roman" panose="02020603050405020304" pitchFamily="18" charset="0"/>
                <a:cs typeface="Times New Roman" panose="02020603050405020304" pitchFamily="18" charset="0"/>
              </a:rPr>
              <a:t>This paper describes about an optical sensor based on differential interferometry used for quality monitoring of the Diesel Exhaust Fluid (DEF) in the engines. The principle of this operation is based on laser light diffraction from a regularly spaced micro sized 2D grating. </a:t>
            </a:r>
          </a:p>
          <a:p>
            <a:pPr algn="just"/>
            <a:r>
              <a:rPr lang="en-US" b="1" dirty="0" smtClean="0">
                <a:latin typeface="Times New Roman" panose="02020603050405020304" pitchFamily="18" charset="0"/>
                <a:cs typeface="Times New Roman" panose="02020603050405020304" pitchFamily="18" charset="0"/>
              </a:rPr>
              <a:t>[2] Rachana </a:t>
            </a:r>
            <a:r>
              <a:rPr lang="en-US" b="1" dirty="0" err="1" smtClean="0">
                <a:latin typeface="Times New Roman" panose="02020603050405020304" pitchFamily="18" charset="0"/>
                <a:cs typeface="Times New Roman" panose="02020603050405020304" pitchFamily="18" charset="0"/>
              </a:rPr>
              <a:t>Khamamkar</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Ashru</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Jadhav</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Shreyas</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Thoke</a:t>
            </a:r>
            <a:r>
              <a:rPr lang="en-US" b="1" dirty="0" smtClean="0">
                <a:latin typeface="Times New Roman" panose="02020603050405020304" pitchFamily="18" charset="0"/>
                <a:cs typeface="Times New Roman" panose="02020603050405020304" pitchFamily="18" charset="0"/>
              </a:rPr>
              <a:t>, Prof. </a:t>
            </a:r>
            <a:r>
              <a:rPr lang="en-US" b="1" dirty="0" err="1" smtClean="0">
                <a:latin typeface="Times New Roman" panose="02020603050405020304" pitchFamily="18" charset="0"/>
                <a:cs typeface="Times New Roman" panose="02020603050405020304" pitchFamily="18" charset="0"/>
              </a:rPr>
              <a:t>Girish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Chaple</a:t>
            </a:r>
            <a:r>
              <a:rPr lang="en-US" b="1" i="1" dirty="0" smtClean="0">
                <a:latin typeface="Times New Roman" panose="02020603050405020304" pitchFamily="18" charset="0"/>
                <a:cs typeface="Times New Roman" panose="02020603050405020304" pitchFamily="18" charset="0"/>
              </a:rPr>
              <a:t>, “Smart Vehicle Safety Monitoring System Using CAN </a:t>
            </a:r>
            <a:r>
              <a:rPr lang="en-US" b="1" i="1" dirty="0">
                <a:latin typeface="Times New Roman" panose="02020603050405020304" pitchFamily="18" charset="0"/>
                <a:cs typeface="Times New Roman" panose="02020603050405020304" pitchFamily="18" charset="0"/>
              </a:rPr>
              <a:t>Protocol”, </a:t>
            </a:r>
            <a:r>
              <a:rPr lang="en-US" b="1" dirty="0">
                <a:latin typeface="Times New Roman" panose="02020603050405020304" pitchFamily="18" charset="0"/>
                <a:cs typeface="Times New Roman" panose="02020603050405020304" pitchFamily="18" charset="0"/>
              </a:rPr>
              <a:t>ICAEAE 2016: 10. International Conference on Automobile Engineering and Automotive </a:t>
            </a:r>
            <a:r>
              <a:rPr lang="en-US" b="1" dirty="0" smtClean="0">
                <a:latin typeface="Times New Roman" panose="02020603050405020304" pitchFamily="18" charset="0"/>
                <a:cs typeface="Times New Roman" panose="02020603050405020304" pitchFamily="18" charset="0"/>
              </a:rPr>
              <a:t>Engineering, IEEE 2016 </a:t>
            </a:r>
          </a:p>
          <a:p>
            <a:pPr algn="just"/>
            <a:r>
              <a:rPr lang="en-US" dirty="0" smtClean="0">
                <a:latin typeface="Times New Roman" panose="02020603050405020304" pitchFamily="18" charset="0"/>
                <a:cs typeface="Times New Roman" panose="02020603050405020304" pitchFamily="18" charset="0"/>
              </a:rPr>
              <a:t>In this paper, the effectiveness of CAN protocol used in modern day vehicles is discussed. In order to allow the nodes controllers to interchange without causing any major unsettlement in CAN bus network. </a:t>
            </a: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5405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 xmlns:a16="http://schemas.microsoft.com/office/drawing/2014/main" id="{B25CBB73-C048-494E-B9AE-FB7A3C2FFC9A}"/>
              </a:ext>
            </a:extLst>
          </p:cNvPr>
          <p:cNvSpPr txBox="1">
            <a:spLocks/>
          </p:cNvSpPr>
          <p:nvPr/>
        </p:nvSpPr>
        <p:spPr>
          <a:xfrm>
            <a:off x="1682227" y="1685668"/>
            <a:ext cx="10207926" cy="550415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2200" b="1" dirty="0" smtClean="0">
                <a:latin typeface="Times New Roman" panose="02020603050405020304" pitchFamily="18" charset="0"/>
                <a:cs typeface="Times New Roman" panose="02020603050405020304" pitchFamily="18" charset="0"/>
              </a:rPr>
              <a:t>[3] </a:t>
            </a:r>
            <a:r>
              <a:rPr lang="en-US" sz="2200" b="1" dirty="0" err="1" smtClean="0">
                <a:latin typeface="Times New Roman" panose="02020603050405020304" pitchFamily="18" charset="0"/>
                <a:cs typeface="Times New Roman" panose="02020603050405020304" pitchFamily="18" charset="0"/>
              </a:rPr>
              <a:t>Sidharth</a:t>
            </a:r>
            <a:r>
              <a:rPr lang="en-US" sz="2200" b="1" dirty="0" smtClean="0">
                <a:latin typeface="Times New Roman" panose="02020603050405020304" pitchFamily="18" charset="0"/>
                <a:cs typeface="Times New Roman" panose="02020603050405020304" pitchFamily="18" charset="0"/>
              </a:rPr>
              <a:t> Sharma, </a:t>
            </a:r>
            <a:r>
              <a:rPr lang="en-US" sz="2200" b="1" dirty="0" err="1" smtClean="0">
                <a:latin typeface="Times New Roman" panose="02020603050405020304" pitchFamily="18" charset="0"/>
                <a:cs typeface="Times New Roman" panose="02020603050405020304" pitchFamily="18" charset="0"/>
              </a:rPr>
              <a:t>Supankar</a:t>
            </a:r>
            <a:r>
              <a:rPr lang="en-US" sz="2200" b="1" dirty="0" smtClean="0">
                <a:latin typeface="Times New Roman" panose="02020603050405020304" pitchFamily="18" charset="0"/>
                <a:cs typeface="Times New Roman" panose="02020603050405020304" pitchFamily="18" charset="0"/>
              </a:rPr>
              <a:t> Das, Harry </a:t>
            </a:r>
            <a:r>
              <a:rPr lang="en-US" sz="2200" b="1" dirty="0" err="1" smtClean="0">
                <a:latin typeface="Times New Roman" panose="02020603050405020304" pitchFamily="18" charset="0"/>
                <a:cs typeface="Times New Roman" panose="02020603050405020304" pitchFamily="18" charset="0"/>
              </a:rPr>
              <a:t>Garg</a:t>
            </a:r>
            <a:r>
              <a:rPr lang="en-US" sz="2200" b="1" i="1" dirty="0" smtClean="0">
                <a:latin typeface="Times New Roman" panose="02020603050405020304" pitchFamily="18" charset="0"/>
                <a:cs typeface="Times New Roman" panose="02020603050405020304" pitchFamily="18" charset="0"/>
              </a:rPr>
              <a:t>, “</a:t>
            </a:r>
            <a:r>
              <a:rPr lang="en-US" sz="2200" b="1" i="1" dirty="0" err="1" smtClean="0">
                <a:latin typeface="Times New Roman" panose="02020603050405020304" pitchFamily="18" charset="0"/>
                <a:cs typeface="Times New Roman" panose="02020603050405020304" pitchFamily="18" charset="0"/>
              </a:rPr>
              <a:t>IoT</a:t>
            </a:r>
            <a:r>
              <a:rPr lang="en-US" sz="2200" b="1" i="1" dirty="0" smtClean="0">
                <a:latin typeface="Times New Roman" panose="02020603050405020304" pitchFamily="18" charset="0"/>
                <a:cs typeface="Times New Roman" panose="02020603050405020304" pitchFamily="18" charset="0"/>
              </a:rPr>
              <a:t> Based Engine Oil Sludge Monitoring System: A Portable Colorimetric Analyzer”, </a:t>
            </a:r>
            <a:r>
              <a:rPr lang="en-US" sz="2200" b="1" dirty="0" smtClean="0">
                <a:latin typeface="Times New Roman" panose="02020603050405020304" pitchFamily="18" charset="0"/>
                <a:cs typeface="Times New Roman" panose="02020603050405020304" pitchFamily="18" charset="0"/>
              </a:rPr>
              <a:t>4th International Conference on Information Systems and Computer Networks (ISCON), 2019</a:t>
            </a:r>
          </a:p>
          <a:p>
            <a:pPr algn="just"/>
            <a:r>
              <a:rPr lang="en-US" sz="2200" dirty="0" smtClean="0">
                <a:latin typeface="Times New Roman" panose="02020603050405020304" pitchFamily="18" charset="0"/>
                <a:cs typeface="Times New Roman" panose="02020603050405020304" pitchFamily="18" charset="0"/>
              </a:rPr>
              <a:t>The adulteration extent of the oil has to be monitored. It is done by </a:t>
            </a:r>
            <a:r>
              <a:rPr lang="en-US" sz="2200" dirty="0" err="1" smtClean="0">
                <a:latin typeface="Times New Roman" panose="02020603050405020304" pitchFamily="18" charset="0"/>
                <a:cs typeface="Times New Roman" panose="02020603050405020304" pitchFamily="18" charset="0"/>
              </a:rPr>
              <a:t>IoT</a:t>
            </a:r>
            <a:r>
              <a:rPr lang="en-US" sz="2200" dirty="0" smtClean="0">
                <a:latin typeface="Times New Roman" panose="02020603050405020304" pitchFamily="18" charset="0"/>
                <a:cs typeface="Times New Roman" panose="02020603050405020304" pitchFamily="18" charset="0"/>
              </a:rPr>
              <a:t> based monitoring device that makes use of colorimetric detection method with the use of thin film silver coated mirror. </a:t>
            </a:r>
            <a:r>
              <a:rPr lang="en-US" sz="2200" b="1" dirty="0" smtClean="0">
                <a:latin typeface="Times New Roman" panose="02020603050405020304" pitchFamily="18" charset="0"/>
                <a:cs typeface="Times New Roman" panose="02020603050405020304" pitchFamily="18" charset="0"/>
              </a:rPr>
              <a:t> </a:t>
            </a:r>
          </a:p>
          <a:p>
            <a:pPr algn="just"/>
            <a:r>
              <a:rPr lang="en-US" sz="2200" b="1" dirty="0" smtClean="0">
                <a:latin typeface="Times New Roman" panose="02020603050405020304" pitchFamily="18" charset="0"/>
                <a:cs typeface="Times New Roman" panose="02020603050405020304" pitchFamily="18" charset="0"/>
              </a:rPr>
              <a:t>[4] </a:t>
            </a:r>
            <a:r>
              <a:rPr lang="en-US" sz="2200" b="1" dirty="0" err="1" smtClean="0">
                <a:latin typeface="Times New Roman" panose="02020603050405020304" pitchFamily="18" charset="0"/>
                <a:cs typeface="Times New Roman" panose="02020603050405020304" pitchFamily="18" charset="0"/>
              </a:rPr>
              <a:t>Ashwin</a:t>
            </a:r>
            <a:r>
              <a:rPr lang="en-US" sz="2200" b="1" dirty="0" smtClean="0">
                <a:latin typeface="Times New Roman" panose="02020603050405020304" pitchFamily="18" charset="0"/>
                <a:cs typeface="Times New Roman" panose="02020603050405020304" pitchFamily="18" charset="0"/>
              </a:rPr>
              <a:t> Srinivasan</a:t>
            </a:r>
            <a:r>
              <a:rPr lang="en-US" sz="2200" b="1" i="1" dirty="0" smtClean="0">
                <a:latin typeface="Times New Roman" panose="02020603050405020304" pitchFamily="18" charset="0"/>
                <a:cs typeface="Times New Roman" panose="02020603050405020304" pitchFamily="18" charset="0"/>
              </a:rPr>
              <a:t>, “</a:t>
            </a:r>
            <a:r>
              <a:rPr lang="en-US" sz="2200" b="1" i="1" dirty="0" err="1" smtClean="0">
                <a:latin typeface="Times New Roman" panose="02020603050405020304" pitchFamily="18" charset="0"/>
                <a:cs typeface="Times New Roman" panose="02020603050405020304" pitchFamily="18" charset="0"/>
              </a:rPr>
              <a:t>IoT</a:t>
            </a:r>
            <a:r>
              <a:rPr lang="en-US" sz="2200" b="1" i="1" dirty="0" smtClean="0">
                <a:latin typeface="Times New Roman" panose="02020603050405020304" pitchFamily="18" charset="0"/>
                <a:cs typeface="Times New Roman" panose="02020603050405020304" pitchFamily="18" charset="0"/>
              </a:rPr>
              <a:t> Cloud Based Real Time Automobile Monitoring System”, </a:t>
            </a:r>
            <a:r>
              <a:rPr lang="en-US" sz="2200" b="1" dirty="0" smtClean="0">
                <a:latin typeface="Times New Roman" panose="02020603050405020304" pitchFamily="18" charset="0"/>
                <a:cs typeface="Times New Roman" panose="02020603050405020304" pitchFamily="18" charset="0"/>
              </a:rPr>
              <a:t>3rd International Conference on Intelligent Transportation Engineering, 2018</a:t>
            </a:r>
          </a:p>
          <a:p>
            <a:pPr algn="just"/>
            <a:r>
              <a:rPr lang="en-US" sz="2200" dirty="0" smtClean="0">
                <a:latin typeface="Times New Roman" panose="02020603050405020304" pitchFamily="18" charset="0"/>
                <a:cs typeface="Times New Roman" panose="02020603050405020304" pitchFamily="18" charset="0"/>
              </a:rPr>
              <a:t>In order to serve the rising demand for efficient cars, dynamic monitoring of cars is required for which a machine learning algorithm- K-Nearest </a:t>
            </a:r>
            <a:r>
              <a:rPr lang="en-US" sz="2200" dirty="0" err="1" smtClean="0">
                <a:latin typeface="Times New Roman" panose="02020603050405020304" pitchFamily="18" charset="0"/>
                <a:cs typeface="Times New Roman" panose="02020603050405020304" pitchFamily="18" charset="0"/>
              </a:rPr>
              <a:t>Neighbour</a:t>
            </a:r>
            <a:r>
              <a:rPr lang="en-US" sz="2200" dirty="0" smtClean="0">
                <a:latin typeface="Times New Roman" panose="02020603050405020304" pitchFamily="18" charset="0"/>
                <a:cs typeface="Times New Roman" panose="02020603050405020304" pitchFamily="18" charset="0"/>
              </a:rPr>
              <a:t> is used to predict the vehicle life by assessing the life of engine, coolant and other parts. Ways of communication of this data include via Bluetooth and 4G Dongle to the cloud using Raspberry Pi. </a:t>
            </a:r>
            <a:endParaRPr lang="en-US" sz="2200" dirty="0">
              <a:latin typeface="Times New Roman" panose="02020603050405020304" pitchFamily="18" charset="0"/>
              <a:cs typeface="Times New Roman" panose="02020603050405020304" pitchFamily="18" charset="0"/>
            </a:endParaRPr>
          </a:p>
        </p:txBody>
      </p:sp>
      <p:sp>
        <p:nvSpPr>
          <p:cNvPr id="7" name="Rectangle 6"/>
          <p:cNvSpPr/>
          <p:nvPr/>
        </p:nvSpPr>
        <p:spPr>
          <a:xfrm>
            <a:off x="1682227" y="189781"/>
            <a:ext cx="4597734"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lumMod val="75000"/>
                  </a:schemeClr>
                </a:solidFill>
                <a:latin typeface="Bahnschrift Condensed" panose="020B0502040204020203" pitchFamily="34" charset="0"/>
              </a:rPr>
              <a:t>LITERATURE SURVEY</a:t>
            </a:r>
            <a:endParaRPr lang="en-US" sz="5400" b="1" cap="none" spc="0" dirty="0">
              <a:ln w="9525">
                <a:solidFill>
                  <a:schemeClr val="bg1"/>
                </a:solidFill>
                <a:prstDash val="solid"/>
              </a:ln>
              <a:solidFill>
                <a:schemeClr val="accent5">
                  <a:lumMod val="75000"/>
                </a:schemeClr>
              </a:solidFill>
              <a:latin typeface="Bahnschrift Condensed" panose="020B0502040204020203" pitchFamily="34" charset="0"/>
            </a:endParaRPr>
          </a:p>
        </p:txBody>
      </p:sp>
    </p:spTree>
    <p:extLst>
      <p:ext uri="{BB962C8B-B14F-4D97-AF65-F5344CB8AC3E}">
        <p14:creationId xmlns:p14="http://schemas.microsoft.com/office/powerpoint/2010/main" val="32175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3375</TotalTime>
  <Words>2574</Words>
  <Application>Microsoft Office PowerPoint</Application>
  <PresentationFormat>Widescreen</PresentationFormat>
  <Paragraphs>391</Paragraphs>
  <Slides>45</Slides>
  <Notes>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45</vt:i4>
      </vt:variant>
    </vt:vector>
  </HeadingPairs>
  <TitlesOfParts>
    <vt:vector size="62" baseType="lpstr">
      <vt:lpstr>Algerian</vt:lpstr>
      <vt:lpstr>Arial</vt:lpstr>
      <vt:lpstr>Arial Black</vt:lpstr>
      <vt:lpstr>Bahnschrift Condensed</vt:lpstr>
      <vt:lpstr>Bahnschrift SemiBold</vt:lpstr>
      <vt:lpstr>Bahnschrift SemiBold SemiConden</vt:lpstr>
      <vt:lpstr>Baskerville Old Face</vt:lpstr>
      <vt:lpstr>Book Antiqua</vt:lpstr>
      <vt:lpstr>Bookman Old Style</vt:lpstr>
      <vt:lpstr>Calibri</vt:lpstr>
      <vt:lpstr>Calibri Light</vt:lpstr>
      <vt:lpstr>Constantia</vt:lpstr>
      <vt:lpstr>Courier New</vt:lpstr>
      <vt:lpstr>Elephant</vt:lpstr>
      <vt:lpstr>Tahoma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Rachana</dc:creator>
  <cp:lastModifiedBy>Rachana</cp:lastModifiedBy>
  <cp:revision>182</cp:revision>
  <dcterms:created xsi:type="dcterms:W3CDTF">2020-05-19T14:14:16Z</dcterms:created>
  <dcterms:modified xsi:type="dcterms:W3CDTF">2020-08-11T15:06:50Z</dcterms:modified>
</cp:coreProperties>
</file>